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8" r:id="rId1"/>
  </p:sldMasterIdLst>
  <p:notesMasterIdLst>
    <p:notesMasterId r:id="rId56"/>
  </p:notesMasterIdLst>
  <p:sldIdLst>
    <p:sldId id="256" r:id="rId2"/>
    <p:sldId id="328" r:id="rId3"/>
    <p:sldId id="291" r:id="rId4"/>
    <p:sldId id="287" r:id="rId5"/>
    <p:sldId id="292" r:id="rId6"/>
    <p:sldId id="293" r:id="rId7"/>
    <p:sldId id="294" r:id="rId8"/>
    <p:sldId id="295" r:id="rId9"/>
    <p:sldId id="296" r:id="rId10"/>
    <p:sldId id="288" r:id="rId11"/>
    <p:sldId id="289" r:id="rId12"/>
    <p:sldId id="290" r:id="rId13"/>
    <p:sldId id="309" r:id="rId14"/>
    <p:sldId id="311" r:id="rId15"/>
    <p:sldId id="310" r:id="rId16"/>
    <p:sldId id="304" r:id="rId17"/>
    <p:sldId id="305" r:id="rId18"/>
    <p:sldId id="308" r:id="rId19"/>
    <p:sldId id="286" r:id="rId20"/>
    <p:sldId id="280" r:id="rId21"/>
    <p:sldId id="284" r:id="rId22"/>
    <p:sldId id="281" r:id="rId23"/>
    <p:sldId id="282" r:id="rId24"/>
    <p:sldId id="283" r:id="rId25"/>
    <p:sldId id="326" r:id="rId26"/>
    <p:sldId id="297" r:id="rId27"/>
    <p:sldId id="298" r:id="rId28"/>
    <p:sldId id="299" r:id="rId29"/>
    <p:sldId id="300" r:id="rId30"/>
    <p:sldId id="312" r:id="rId31"/>
    <p:sldId id="313" r:id="rId32"/>
    <p:sldId id="314" r:id="rId33"/>
    <p:sldId id="315" r:id="rId34"/>
    <p:sldId id="316" r:id="rId35"/>
    <p:sldId id="318" r:id="rId36"/>
    <p:sldId id="319" r:id="rId37"/>
    <p:sldId id="327" r:id="rId38"/>
    <p:sldId id="268" r:id="rId39"/>
    <p:sldId id="269" r:id="rId40"/>
    <p:sldId id="270" r:id="rId41"/>
    <p:sldId id="272" r:id="rId42"/>
    <p:sldId id="278" r:id="rId43"/>
    <p:sldId id="273" r:id="rId44"/>
    <p:sldId id="274" r:id="rId45"/>
    <p:sldId id="279" r:id="rId46"/>
    <p:sldId id="275" r:id="rId47"/>
    <p:sldId id="329" r:id="rId48"/>
    <p:sldId id="320" r:id="rId49"/>
    <p:sldId id="321" r:id="rId50"/>
    <p:sldId id="322" r:id="rId51"/>
    <p:sldId id="323" r:id="rId52"/>
    <p:sldId id="324" r:id="rId53"/>
    <p:sldId id="330" r:id="rId54"/>
    <p:sldId id="325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2020C3D-DB39-4CFB-A6E3-24087FDB0F88}">
          <p14:sldIdLst>
            <p14:sldId id="256"/>
            <p14:sldId id="328"/>
            <p14:sldId id="291"/>
            <p14:sldId id="287"/>
            <p14:sldId id="292"/>
            <p14:sldId id="293"/>
            <p14:sldId id="294"/>
            <p14:sldId id="295"/>
            <p14:sldId id="296"/>
            <p14:sldId id="288"/>
            <p14:sldId id="289"/>
            <p14:sldId id="290"/>
            <p14:sldId id="309"/>
            <p14:sldId id="311"/>
            <p14:sldId id="310"/>
            <p14:sldId id="304"/>
            <p14:sldId id="305"/>
            <p14:sldId id="308"/>
            <p14:sldId id="286"/>
            <p14:sldId id="280"/>
            <p14:sldId id="284"/>
            <p14:sldId id="281"/>
            <p14:sldId id="282"/>
            <p14:sldId id="283"/>
            <p14:sldId id="326"/>
            <p14:sldId id="297"/>
            <p14:sldId id="298"/>
            <p14:sldId id="299"/>
            <p14:sldId id="300"/>
            <p14:sldId id="312"/>
            <p14:sldId id="313"/>
            <p14:sldId id="314"/>
            <p14:sldId id="315"/>
            <p14:sldId id="316"/>
            <p14:sldId id="318"/>
            <p14:sldId id="319"/>
            <p14:sldId id="327"/>
            <p14:sldId id="268"/>
            <p14:sldId id="269"/>
            <p14:sldId id="270"/>
            <p14:sldId id="272"/>
            <p14:sldId id="278"/>
            <p14:sldId id="273"/>
            <p14:sldId id="274"/>
            <p14:sldId id="279"/>
            <p14:sldId id="275"/>
            <p14:sldId id="329"/>
            <p14:sldId id="320"/>
            <p14:sldId id="321"/>
            <p14:sldId id="322"/>
            <p14:sldId id="323"/>
            <p14:sldId id="324"/>
            <p14:sldId id="330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耿铭" initials="耿铭" lastIdx="3" clrIdx="0">
    <p:extLst>
      <p:ext uri="{19B8F6BF-5375-455C-9EA6-DF929625EA0E}">
        <p15:presenceInfo xmlns:p15="http://schemas.microsoft.com/office/powerpoint/2012/main" userId="S-1-5-21-1454432076-424814048-2800440783-11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6T11:32:20.857" idx="3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9C743-0B59-4F35-927B-181A58CEA047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9DE13-85C0-49B3-8511-487610209D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08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9DE13-85C0-49B3-8511-487610209D9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35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63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95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88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739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268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971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351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581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37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06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461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1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01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44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83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3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6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DDD5B0C-1C21-4DC9-A997-22A7E1AD6D60}" type="datetimeFigureOut">
              <a:rPr lang="zh-CN" altLang="en-US" smtClean="0"/>
              <a:t>2018/5/31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845EB5-35E7-4AC3-AA81-A99CFBB0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6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git@10.6.1.56:root/admin-vue.git" TargetMode="External"/><Relationship Id="rId2" Type="http://schemas.openxmlformats.org/officeDocument/2006/relationships/hyperlink" Target="mailto:&#25913;&#20026;git@10.6.1.56:root/admin-vue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3AD5C-08D7-44FF-B8D5-AEEF28498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1864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dirty="0"/>
              <a:t>Git-flow</a:t>
            </a:r>
            <a:r>
              <a:rPr lang="zh-CN" altLang="en-US" dirty="0"/>
              <a:t>团队协作开发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											</a:t>
            </a:r>
            <a:r>
              <a:rPr lang="zh-CN" altLang="en-US" sz="2000" dirty="0"/>
              <a:t>中国人寿海外</a:t>
            </a:r>
            <a:r>
              <a:rPr lang="en-US" altLang="zh-CN" sz="2000" dirty="0"/>
              <a:t>—</a:t>
            </a:r>
            <a:r>
              <a:rPr lang="zh-CN" altLang="en-US" sz="2000" dirty="0"/>
              <a:t>平台架构组</a:t>
            </a:r>
            <a:br>
              <a:rPr lang="en-US" altLang="zh-CN" sz="2000" dirty="0"/>
            </a:br>
            <a:br>
              <a:rPr lang="en-US" altLang="zh-CN" sz="2000" dirty="0"/>
            </a:br>
            <a:r>
              <a:rPr lang="en-US" altLang="zh-CN" sz="2000" dirty="0"/>
              <a:t> 																	</a:t>
            </a:r>
            <a:r>
              <a:rPr lang="zh-CN" altLang="en-US" sz="2000" dirty="0"/>
              <a:t>耿铭</a:t>
            </a:r>
            <a:r>
              <a:rPr lang="en-US" altLang="zh-CN" sz="2000" dirty="0"/>
              <a:t>    </a:t>
            </a:r>
            <a:br>
              <a:rPr lang="en-US" altLang="zh-CN" sz="2000" dirty="0"/>
            </a:br>
            <a:r>
              <a:rPr lang="en-US" altLang="zh-CN" sz="2000" dirty="0"/>
              <a:t>																2017-12-22</a:t>
            </a:r>
            <a:br>
              <a:rPr lang="en-US" altLang="zh-CN" sz="2000" dirty="0"/>
            </a:br>
            <a:r>
              <a:rPr lang="en-US" altLang="zh-CN" sz="2000" dirty="0"/>
              <a:t>																	  v_0.2</a:t>
            </a:r>
            <a:br>
              <a:rPr lang="en-US" altLang="zh-CN" sz="2000" dirty="0"/>
            </a:br>
            <a:r>
              <a:rPr lang="en-US" altLang="zh-CN" sz="2000" dirty="0"/>
              <a:t>														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31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4E5C8-B23C-434C-95C7-706B7648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Gitlab</a:t>
            </a:r>
            <a:r>
              <a:rPr lang="zh-CN" altLang="en-US" dirty="0"/>
              <a:t>初始化项目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87CCEF-C96A-4F67-8458-1050CE75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264823"/>
            <a:ext cx="9429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BBDD8-0CE9-49B0-A94E-0CE589AC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设置分支保护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502350-77EB-424C-8CED-A4657EE5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53" y="2261363"/>
            <a:ext cx="9462740" cy="44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12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3BCBB-B2DF-4593-95DA-0E18C578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对团队开放权限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36BA4AF-8770-4580-AA0B-ACF2E8108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000" y="2275025"/>
            <a:ext cx="9161494" cy="42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6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3BF94-49CD-4E99-A71F-3B4E01D4A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是否在同一个远程仓库开发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BD7848-C6B2-4A79-92E5-B521F8C73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b="1" dirty="0"/>
              <a:t>大家使用同一个仓库进行合作开发</a:t>
            </a:r>
            <a:r>
              <a:rPr lang="en-US" altLang="zh-CN" b="1" dirty="0"/>
              <a:t>,</a:t>
            </a:r>
            <a:r>
              <a:rPr lang="zh-CN" altLang="en-US" b="1" dirty="0"/>
              <a:t>分支开发功能</a:t>
            </a:r>
            <a:r>
              <a:rPr lang="en-US" altLang="zh-CN" b="1" dirty="0"/>
              <a:t>,</a:t>
            </a:r>
            <a:r>
              <a:rPr lang="zh-CN" altLang="en-US" b="1" dirty="0"/>
              <a:t>开发完毕</a:t>
            </a:r>
            <a:r>
              <a:rPr lang="en-US" altLang="zh-CN" b="1" dirty="0"/>
              <a:t>,</a:t>
            </a:r>
            <a:r>
              <a:rPr lang="zh-CN" altLang="en-US" b="1" dirty="0"/>
              <a:t>建立</a:t>
            </a:r>
            <a:r>
              <a:rPr lang="en-US" altLang="zh-CN" b="1" dirty="0"/>
              <a:t>merge request,</a:t>
            </a:r>
            <a:r>
              <a:rPr lang="zh-CN" altLang="en-US" b="1" dirty="0"/>
              <a:t>进行</a:t>
            </a:r>
            <a:r>
              <a:rPr lang="en-US" altLang="zh-CN" b="1" dirty="0"/>
              <a:t>code review,</a:t>
            </a:r>
            <a:r>
              <a:rPr lang="zh-CN" altLang="en-US" b="1" dirty="0"/>
              <a:t>最终合并到</a:t>
            </a:r>
            <a:r>
              <a:rPr lang="en-US" altLang="zh-CN" b="1" dirty="0"/>
              <a:t>develop</a:t>
            </a:r>
            <a:r>
              <a:rPr lang="zh-CN" altLang="en-US" b="1" dirty="0"/>
              <a:t>分支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zh-CN" altLang="en-US" b="1" dirty="0"/>
              <a:t>大家 </a:t>
            </a:r>
            <a:r>
              <a:rPr lang="en-US" altLang="zh-CN" b="1" dirty="0"/>
              <a:t>fork </a:t>
            </a:r>
            <a:r>
              <a:rPr lang="zh-CN" altLang="en-US" b="1" dirty="0"/>
              <a:t>组长的</a:t>
            </a:r>
            <a:r>
              <a:rPr lang="en-US" altLang="zh-CN" b="1" dirty="0" err="1"/>
              <a:t>mainRepo</a:t>
            </a:r>
            <a:r>
              <a:rPr lang="en-US" altLang="zh-CN" b="1" dirty="0"/>
              <a:t>, </a:t>
            </a:r>
            <a:r>
              <a:rPr lang="zh-CN" altLang="en-US" b="1" dirty="0"/>
              <a:t>开发完毕后</a:t>
            </a:r>
            <a:r>
              <a:rPr lang="en-US" altLang="zh-CN" b="1" dirty="0"/>
              <a:t>,</a:t>
            </a:r>
            <a:r>
              <a:rPr lang="zh-CN" altLang="en-US" b="1" dirty="0"/>
              <a:t>各自建立</a:t>
            </a:r>
            <a:r>
              <a:rPr lang="en-US" altLang="zh-CN" b="1" dirty="0"/>
              <a:t>pull request</a:t>
            </a:r>
            <a:r>
              <a:rPr lang="zh-CN" altLang="en-US" b="1" dirty="0"/>
              <a:t>到</a:t>
            </a:r>
            <a:r>
              <a:rPr lang="en-US" altLang="zh-CN" b="1" dirty="0" err="1"/>
              <a:t>mainRepo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由管理审核人员进行合并</a:t>
            </a:r>
          </a:p>
        </p:txBody>
      </p:sp>
    </p:spTree>
    <p:extLst>
      <p:ext uri="{BB962C8B-B14F-4D97-AF65-F5344CB8AC3E}">
        <p14:creationId xmlns:p14="http://schemas.microsoft.com/office/powerpoint/2010/main" val="133983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650F7-0F66-40A2-BAD8-F441E9EF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Fork</a:t>
            </a:r>
            <a:r>
              <a:rPr lang="zh-CN" altLang="en-US" dirty="0"/>
              <a:t>主仓库的好处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E8942D-19BC-47AB-B6B8-0DCB5D4DF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b="1" dirty="0"/>
          </a:p>
          <a:p>
            <a:r>
              <a:rPr lang="zh-CN" altLang="en-US" b="1" dirty="0"/>
              <a:t>保护 </a:t>
            </a:r>
            <a:r>
              <a:rPr lang="en-US" altLang="zh-CN" b="1" dirty="0" err="1"/>
              <a:t>mainRepo</a:t>
            </a:r>
            <a:r>
              <a:rPr lang="en-US" altLang="zh-CN" b="1" dirty="0"/>
              <a:t>, </a:t>
            </a:r>
            <a:r>
              <a:rPr lang="zh-CN" altLang="en-US" b="1" dirty="0"/>
              <a:t>所有的合并操作必须使用</a:t>
            </a:r>
            <a:r>
              <a:rPr lang="en-US" altLang="zh-CN" b="1" dirty="0"/>
              <a:t>pull request, </a:t>
            </a:r>
            <a:r>
              <a:rPr lang="zh-CN" altLang="en-US" b="1" dirty="0"/>
              <a:t>不能简单的进行</a:t>
            </a:r>
            <a:r>
              <a:rPr lang="en-US" altLang="zh-CN" b="1" dirty="0"/>
              <a:t>merge,</a:t>
            </a:r>
            <a:r>
              <a:rPr lang="zh-CN" altLang="en-US" b="1" dirty="0"/>
              <a:t>方便集中管理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 err="1"/>
              <a:t>mainRepo</a:t>
            </a:r>
            <a:r>
              <a:rPr lang="zh-CN" altLang="en-US" b="1" dirty="0"/>
              <a:t>的分支更加的简洁</a:t>
            </a:r>
            <a:r>
              <a:rPr lang="en-US" altLang="zh-CN" b="1" dirty="0"/>
              <a:t>,</a:t>
            </a:r>
            <a:r>
              <a:rPr lang="zh-CN" altLang="en-US" b="1" dirty="0"/>
              <a:t>不会包含多余的分支和过多的提交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zh-CN" altLang="en-US" b="1" dirty="0"/>
              <a:t>个人维护自己私有仓库内的分支</a:t>
            </a:r>
            <a:r>
              <a:rPr lang="en-US" altLang="zh-CN" b="1" dirty="0"/>
              <a:t>,</a:t>
            </a:r>
            <a:r>
              <a:rPr lang="zh-CN" altLang="en-US" b="1" dirty="0"/>
              <a:t>不会出现创建分支时重名的情况</a:t>
            </a:r>
          </a:p>
        </p:txBody>
      </p:sp>
    </p:spTree>
    <p:extLst>
      <p:ext uri="{BB962C8B-B14F-4D97-AF65-F5344CB8AC3E}">
        <p14:creationId xmlns:p14="http://schemas.microsoft.com/office/powerpoint/2010/main" val="161867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91D78-F4B4-4641-B769-13DB6EBA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en-US" altLang="zh-CN" dirty="0"/>
              <a:t>/</a:t>
            </a:r>
            <a:r>
              <a:rPr lang="en-US" altLang="zh-CN" dirty="0" err="1"/>
              <a:t>Gitlab</a:t>
            </a:r>
            <a:r>
              <a:rPr lang="en-US" altLang="zh-CN" dirty="0"/>
              <a:t>-fork</a:t>
            </a:r>
            <a:r>
              <a:rPr lang="zh-CN" altLang="en-US" dirty="0"/>
              <a:t>仓库的工作流程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2E6CCF7-40DA-4D10-8620-A45A6E469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719" y="2267974"/>
            <a:ext cx="5638764" cy="45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87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CC900-F45F-45F0-AE8B-A4AD41C3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组员</a:t>
            </a:r>
            <a:r>
              <a:rPr lang="en-US" altLang="zh-CN" dirty="0"/>
              <a:t>fork</a:t>
            </a:r>
            <a:r>
              <a:rPr lang="zh-CN" altLang="en-US" dirty="0"/>
              <a:t>组长的</a:t>
            </a:r>
            <a:r>
              <a:rPr lang="en-US" altLang="zh-CN" dirty="0"/>
              <a:t>repo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C78F7A5-8B69-4A58-8DBD-D96817922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684" y="2266146"/>
            <a:ext cx="9011753" cy="445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6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102EB-CFBD-4A02-BB84-2B38BB90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r>
              <a:rPr lang="zh-CN" altLang="en-US" dirty="0"/>
              <a:t>仓库与源仓库同步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6EC7EC5-D1EF-4C01-AB6B-C19573048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92" y="2248393"/>
            <a:ext cx="8825659" cy="341630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1800" b="1" dirty="0"/>
              <a:t>#</a:t>
            </a:r>
            <a:r>
              <a:rPr lang="zh-CN" altLang="en-US" sz="1800" b="1" dirty="0"/>
              <a:t>添加源仓库</a:t>
            </a:r>
            <a:r>
              <a:rPr lang="en-US" altLang="zh-CN" sz="1800" b="1" dirty="0" err="1"/>
              <a:t>url</a:t>
            </a:r>
            <a:r>
              <a:rPr lang="en-US" altLang="zh-CN" sz="1800" b="1" dirty="0"/>
              <a:t> </a:t>
            </a:r>
          </a:p>
          <a:p>
            <a:r>
              <a:rPr lang="en-US" altLang="zh-CN" sz="1800" b="1" dirty="0"/>
              <a:t>git remote add upstream  [</a:t>
            </a:r>
            <a:r>
              <a:rPr lang="en-US" altLang="zh-CN" sz="1800" b="1" dirty="0" err="1"/>
              <a:t>originRepoUrl</a:t>
            </a:r>
            <a:r>
              <a:rPr lang="en-US" altLang="zh-CN" sz="1800" b="1" dirty="0"/>
              <a:t>]  #</a:t>
            </a:r>
            <a:r>
              <a:rPr lang="zh-CN" altLang="en-US" sz="1800" b="1" dirty="0"/>
              <a:t>这里添加源项目</a:t>
            </a:r>
            <a:r>
              <a:rPr lang="en-US" altLang="zh-CN" sz="1800" b="1" dirty="0" err="1"/>
              <a:t>url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作为上游远程仓库</a:t>
            </a:r>
            <a:r>
              <a:rPr lang="en-US" altLang="zh-CN" sz="1800" b="1" dirty="0"/>
              <a:t>(upstream);</a:t>
            </a:r>
          </a:p>
          <a:p>
            <a:r>
              <a:rPr lang="en-US" altLang="zh-CN" sz="1800" b="1" dirty="0"/>
              <a:t>#</a:t>
            </a:r>
            <a:r>
              <a:rPr lang="zh-CN" altLang="en-US" sz="1800" b="1" dirty="0"/>
              <a:t>查看所有远程库</a:t>
            </a:r>
            <a:r>
              <a:rPr lang="en-US" altLang="zh-CN" sz="1800" b="1" dirty="0"/>
              <a:t>(remote repo)</a:t>
            </a:r>
            <a:r>
              <a:rPr lang="zh-CN" altLang="en-US" sz="1800" b="1" dirty="0"/>
              <a:t>的远程</a:t>
            </a:r>
            <a:r>
              <a:rPr lang="en-US" altLang="zh-CN" sz="1800" b="1" dirty="0" err="1"/>
              <a:t>url</a:t>
            </a:r>
            <a:endParaRPr lang="en-US" altLang="zh-CN" sz="1800" b="1" dirty="0"/>
          </a:p>
          <a:p>
            <a:r>
              <a:rPr lang="en-US" altLang="zh-CN" sz="1800" b="1" dirty="0"/>
              <a:t>git remote -v</a:t>
            </a:r>
          </a:p>
          <a:p>
            <a:endParaRPr lang="en-US" altLang="zh-CN" sz="1800" b="1" dirty="0"/>
          </a:p>
          <a:p>
            <a:r>
              <a:rPr lang="en-US" altLang="zh-CN" sz="1800" b="1" dirty="0"/>
              <a:t>#</a:t>
            </a:r>
            <a:r>
              <a:rPr lang="zh-CN" altLang="en-US" sz="1800" b="1" dirty="0"/>
              <a:t>从源仓库获取最新的代码</a:t>
            </a:r>
          </a:p>
          <a:p>
            <a:r>
              <a:rPr lang="en-US" altLang="zh-CN" sz="1800" b="1" dirty="0"/>
              <a:t>git fetch upstream</a:t>
            </a:r>
          </a:p>
          <a:p>
            <a:r>
              <a:rPr lang="zh-CN" altLang="en-US" sz="1800" b="1" dirty="0"/>
              <a:t>合并到</a:t>
            </a:r>
            <a:r>
              <a:rPr lang="en-US" altLang="zh-CN" sz="1800" b="1" dirty="0"/>
              <a:t>fork </a:t>
            </a:r>
            <a:r>
              <a:rPr lang="zh-CN" altLang="en-US" sz="1800" b="1" dirty="0"/>
              <a:t>仓库</a:t>
            </a:r>
            <a:r>
              <a:rPr lang="en-US" altLang="zh-CN" sz="1800" b="1" dirty="0"/>
              <a:t>develop</a:t>
            </a:r>
          </a:p>
          <a:p>
            <a:r>
              <a:rPr lang="en-US" altLang="zh-CN" sz="1800" b="1" dirty="0"/>
              <a:t>git checkout develop</a:t>
            </a:r>
          </a:p>
          <a:p>
            <a:r>
              <a:rPr lang="en-US" altLang="zh-CN" sz="1800" b="1" dirty="0"/>
              <a:t>git merge upstream/develop</a:t>
            </a:r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5EF359-E233-4F50-B4FF-BA24A236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26" y="3310261"/>
            <a:ext cx="78581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29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EFD3B-4C7C-4E0F-BC32-8C5B372E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不使用工作流的惨状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108033-B6F5-44F8-9BC8-D8442FE15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928" y="2249980"/>
            <a:ext cx="8153219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82E216E-DC04-46D9-868B-57DDD090D1F0}"/>
              </a:ext>
            </a:extLst>
          </p:cNvPr>
          <p:cNvSpPr/>
          <p:nvPr/>
        </p:nvSpPr>
        <p:spPr>
          <a:xfrm>
            <a:off x="8771147" y="6067433"/>
            <a:ext cx="209384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分支太乱 无法管理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654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7539A-A823-4CEB-990F-DE2D2850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Git-flow</a:t>
            </a:r>
            <a:r>
              <a:rPr lang="zh-CN" altLang="en-US" dirty="0"/>
              <a:t>分支模型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E81834-A39C-4631-85E3-0BB0D3617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320"/>
            <a:ext cx="5681710" cy="644168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10234CD-253B-4D70-8C0A-E082696B1C18}"/>
              </a:ext>
            </a:extLst>
          </p:cNvPr>
          <p:cNvSpPr/>
          <p:nvPr/>
        </p:nvSpPr>
        <p:spPr>
          <a:xfrm>
            <a:off x="1609160" y="407308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使用最广泛的层次开发模型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93482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9AAA9-0D8B-48D8-A107-BC96D54A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F7C02B-E225-40AE-8EE8-49A7CB2C4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066" y="2894338"/>
            <a:ext cx="8825659" cy="3416300"/>
          </a:xfrm>
        </p:spPr>
        <p:txBody>
          <a:bodyPr/>
          <a:lstStyle/>
          <a:p>
            <a:r>
              <a:rPr lang="en-US" altLang="zh-CN" b="1" dirty="0"/>
              <a:t>GitLab</a:t>
            </a:r>
            <a:r>
              <a:rPr lang="zh-CN" altLang="en-US" b="1" dirty="0"/>
              <a:t>团队协作模式介绍</a:t>
            </a:r>
            <a:endParaRPr lang="en-US" altLang="zh-CN" b="1" dirty="0"/>
          </a:p>
          <a:p>
            <a:r>
              <a:rPr lang="en-US" altLang="zh-CN" b="1" dirty="0"/>
              <a:t>Git-flow </a:t>
            </a:r>
            <a:r>
              <a:rPr lang="zh-CN" altLang="en-US" b="1" dirty="0"/>
              <a:t>团队开发流程</a:t>
            </a:r>
            <a:endParaRPr lang="en-US" altLang="zh-CN" b="1" dirty="0"/>
          </a:p>
          <a:p>
            <a:r>
              <a:rPr lang="en-US" altLang="zh-CN" b="1" dirty="0"/>
              <a:t>git rebase</a:t>
            </a:r>
            <a:r>
              <a:rPr lang="zh-CN" altLang="en-US" b="1" dirty="0"/>
              <a:t>的使用</a:t>
            </a:r>
            <a:endParaRPr lang="en-US" altLang="zh-CN" b="1" dirty="0"/>
          </a:p>
          <a:p>
            <a:r>
              <a:rPr lang="en-US" altLang="zh-CN" b="1" dirty="0" err="1"/>
              <a:t>Hbuilder</a:t>
            </a:r>
            <a:r>
              <a:rPr lang="en-US" altLang="zh-CN" b="1" dirty="0"/>
              <a:t>/Eclipse</a:t>
            </a:r>
            <a:r>
              <a:rPr lang="zh-CN" altLang="en-US" b="1" dirty="0"/>
              <a:t>中</a:t>
            </a:r>
            <a:r>
              <a:rPr lang="en-US" altLang="zh-CN" b="1" dirty="0" err="1"/>
              <a:t>egit</a:t>
            </a:r>
            <a:r>
              <a:rPr lang="zh-CN" altLang="en-US" b="1" dirty="0"/>
              <a:t>插件的使用</a:t>
            </a:r>
          </a:p>
        </p:txBody>
      </p:sp>
    </p:spTree>
    <p:extLst>
      <p:ext uri="{BB962C8B-B14F-4D97-AF65-F5344CB8AC3E}">
        <p14:creationId xmlns:p14="http://schemas.microsoft.com/office/powerpoint/2010/main" val="2670935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69587-74D2-483C-9049-A821AD43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19A630-2439-4CC4-A534-8F59793E4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16" y="2970410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主干分支  长期保留   </a:t>
            </a:r>
            <a:endParaRPr lang="en-US" altLang="zh-CN" b="1" dirty="0"/>
          </a:p>
          <a:p>
            <a:r>
              <a:rPr lang="zh-CN" altLang="en-US" b="1" dirty="0"/>
              <a:t>生产环境上线的分支</a:t>
            </a:r>
            <a:endParaRPr lang="en-US" altLang="zh-CN" b="1" dirty="0"/>
          </a:p>
          <a:p>
            <a:r>
              <a:rPr lang="en-US" altLang="zh-CN" b="1" dirty="0"/>
              <a:t> master </a:t>
            </a:r>
            <a:r>
              <a:rPr lang="zh-CN" altLang="en-US" b="1" dirty="0"/>
              <a:t>初始化后默认的分支</a:t>
            </a:r>
            <a:endParaRPr lang="en-US" altLang="zh-CN" b="1" dirty="0"/>
          </a:p>
          <a:p>
            <a:r>
              <a:rPr lang="zh-CN" altLang="en-US" b="1" dirty="0"/>
              <a:t>完成版本后打标签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152D20-8241-4876-8351-ACF63B94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16" y="471290"/>
            <a:ext cx="6275690" cy="638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52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3B797-58EF-4912-AB06-C11686E7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develop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9AA305-172B-40F2-AEEE-3AC2D2A5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62" y="3207182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 </a:t>
            </a:r>
          </a:p>
          <a:p>
            <a:r>
              <a:rPr lang="zh-CN" altLang="en-US" b="1" dirty="0"/>
              <a:t>开发分支  长期保留</a:t>
            </a:r>
            <a:r>
              <a:rPr lang="en-US" altLang="zh-CN" b="1" dirty="0"/>
              <a:t> </a:t>
            </a:r>
          </a:p>
          <a:p>
            <a:r>
              <a:rPr lang="zh-CN" altLang="en-US" b="1" dirty="0"/>
              <a:t>各个开发的</a:t>
            </a:r>
            <a:r>
              <a:rPr lang="en-US" altLang="zh-CN" b="1" dirty="0"/>
              <a:t>feature</a:t>
            </a:r>
            <a:r>
              <a:rPr lang="zh-CN" altLang="en-US" b="1" dirty="0"/>
              <a:t>分支完成功能后合并进来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F40ECE-2AC1-4E17-A2BC-677AA687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037" y="466190"/>
            <a:ext cx="5369137" cy="63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675CCD-1F9C-4CBF-A1F9-CD4F21B5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hotfix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3DE17C-9149-4E8D-BD14-7D531FCD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45" y="468510"/>
            <a:ext cx="5803540" cy="6389489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E201594-9AE7-412F-B98D-DFD706F32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47" y="2973190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 </a:t>
            </a:r>
          </a:p>
          <a:p>
            <a:r>
              <a:rPr lang="zh-CN" altLang="en-US" b="1" dirty="0"/>
              <a:t>热修复分支  发现生产</a:t>
            </a:r>
            <a:r>
              <a:rPr lang="en-US" altLang="zh-CN" b="1" dirty="0"/>
              <a:t>bug</a:t>
            </a:r>
            <a:r>
              <a:rPr lang="zh-CN" altLang="en-US" b="1" dirty="0"/>
              <a:t>后分支出来</a:t>
            </a:r>
            <a:r>
              <a:rPr lang="en-US" altLang="zh-CN" b="1" dirty="0"/>
              <a:t> </a:t>
            </a:r>
          </a:p>
          <a:p>
            <a:r>
              <a:rPr lang="zh-CN" altLang="en-US" b="1" dirty="0"/>
              <a:t>修复</a:t>
            </a:r>
            <a:r>
              <a:rPr lang="en-US" altLang="zh-CN" b="1" dirty="0"/>
              <a:t>bug</a:t>
            </a:r>
            <a:r>
              <a:rPr lang="zh-CN" altLang="en-US" b="1" dirty="0"/>
              <a:t>后分别合并到</a:t>
            </a:r>
            <a:r>
              <a:rPr lang="en-US" altLang="zh-CN" b="1" dirty="0"/>
              <a:t>master</a:t>
            </a:r>
            <a:r>
              <a:rPr lang="zh-CN" altLang="en-US" b="1" dirty="0"/>
              <a:t>和</a:t>
            </a:r>
            <a:r>
              <a:rPr lang="en-US" altLang="zh-CN" b="1" dirty="0"/>
              <a:t>develop</a:t>
            </a:r>
          </a:p>
          <a:p>
            <a:r>
              <a:rPr lang="zh-CN" altLang="en-US" b="1" dirty="0"/>
              <a:t>完成任务后删除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532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1C6BD-DD0C-4419-8B19-E7EE2781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FC7A87-CF7F-48F1-ADA6-9C9EA9695CE5}"/>
              </a:ext>
            </a:extLst>
          </p:cNvPr>
          <p:cNvSpPr/>
          <p:nvPr/>
        </p:nvSpPr>
        <p:spPr>
          <a:xfrm>
            <a:off x="644236" y="2336392"/>
            <a:ext cx="963583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11C2CB-DA53-463E-A2CD-C8CEDAD0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565" y="455082"/>
            <a:ext cx="6111199" cy="640291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393662-A920-410A-ACFD-7CCA986744CE}"/>
              </a:ext>
            </a:extLst>
          </p:cNvPr>
          <p:cNvSpPr/>
          <p:nvPr/>
        </p:nvSpPr>
        <p:spPr>
          <a:xfrm>
            <a:off x="227580" y="6402918"/>
            <a:ext cx="6865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如果需要团队</a:t>
            </a:r>
            <a:r>
              <a:rPr lang="en-US" altLang="zh-CN" dirty="0"/>
              <a:t>code review,</a:t>
            </a:r>
            <a:r>
              <a:rPr lang="zh-CN" altLang="en-US" dirty="0"/>
              <a:t>则可以将</a:t>
            </a:r>
            <a:r>
              <a:rPr lang="en-US" altLang="zh-CN" dirty="0"/>
              <a:t>feature</a:t>
            </a:r>
            <a:r>
              <a:rPr lang="zh-CN" altLang="en-US" dirty="0"/>
              <a:t>分支</a:t>
            </a:r>
            <a:r>
              <a:rPr lang="en-US" altLang="zh-CN" dirty="0"/>
              <a:t>push</a:t>
            </a:r>
            <a:r>
              <a:rPr lang="zh-CN" altLang="en-US" dirty="0"/>
              <a:t>到</a:t>
            </a:r>
            <a:r>
              <a:rPr lang="en-US" altLang="zh-CN" dirty="0" err="1"/>
              <a:t>Gitlab</a:t>
            </a:r>
            <a:r>
              <a:rPr lang="en-US" altLang="zh-CN" dirty="0"/>
              <a:t>)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A0F9D10-E944-4E47-A41A-62CAF462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36" y="2610836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   </a:t>
            </a:r>
          </a:p>
          <a:p>
            <a:r>
              <a:rPr lang="zh-CN" altLang="en-US" b="1" dirty="0"/>
              <a:t>特定功能开发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为了将特性开发绝缘开来</a:t>
            </a:r>
            <a:r>
              <a:rPr lang="en-US" altLang="zh-CN" dirty="0"/>
              <a:t>,</a:t>
            </a:r>
            <a:r>
              <a:rPr lang="zh-CN" altLang="en-US" dirty="0"/>
              <a:t>每个开发人员独立管理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不需要</a:t>
            </a:r>
            <a:r>
              <a:rPr lang="en-US" altLang="zh-CN" dirty="0"/>
              <a:t>push</a:t>
            </a:r>
            <a:r>
              <a:rPr lang="zh-CN" altLang="en-US" dirty="0"/>
              <a:t>到远程库</a:t>
            </a:r>
            <a:endParaRPr lang="en-US" altLang="zh-CN" dirty="0"/>
          </a:p>
          <a:p>
            <a:r>
              <a:rPr lang="zh-CN" altLang="en-US" b="1" dirty="0"/>
              <a:t>完成任务后删除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085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469AB-A6E4-496A-8AE0-77436161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release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75F12-7C54-409B-87BC-B6856459D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82" y="3441700"/>
            <a:ext cx="8825659" cy="3416300"/>
          </a:xfrm>
        </p:spPr>
        <p:txBody>
          <a:bodyPr>
            <a:normAutofit/>
          </a:bodyPr>
          <a:lstStyle/>
          <a:p>
            <a:r>
              <a:rPr lang="zh-CN" altLang="en-US" dirty="0"/>
              <a:t>预发布分支    测试阶段</a:t>
            </a:r>
            <a:endParaRPr lang="en-US" altLang="zh-CN" dirty="0"/>
          </a:p>
          <a:p>
            <a:r>
              <a:rPr lang="zh-CN" altLang="en-US" dirty="0"/>
              <a:t>开发修复</a:t>
            </a:r>
            <a:r>
              <a:rPr lang="en-US" altLang="zh-CN" dirty="0"/>
              <a:t>bug</a:t>
            </a:r>
            <a:r>
              <a:rPr lang="zh-CN" altLang="en-US" dirty="0"/>
              <a:t>后合并入</a:t>
            </a:r>
            <a:r>
              <a:rPr lang="en-US" altLang="zh-CN" dirty="0"/>
              <a:t> develop</a:t>
            </a:r>
            <a:r>
              <a:rPr lang="zh-CN" altLang="en-US" dirty="0"/>
              <a:t>分支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测试通过后合并到</a:t>
            </a:r>
            <a:r>
              <a:rPr lang="en-US" altLang="zh-CN" dirty="0"/>
              <a:t>develop</a:t>
            </a:r>
            <a:r>
              <a:rPr lang="zh-CN" altLang="en-US" dirty="0"/>
              <a:t>和</a:t>
            </a:r>
            <a:r>
              <a:rPr lang="en-US" altLang="zh-CN" dirty="0"/>
              <a:t>master</a:t>
            </a:r>
            <a:r>
              <a:rPr lang="zh-CN" altLang="en-US" dirty="0"/>
              <a:t>分支</a:t>
            </a:r>
            <a:endParaRPr lang="en-US" altLang="zh-CN" dirty="0"/>
          </a:p>
          <a:p>
            <a:r>
              <a:rPr lang="en-US" altLang="zh-CN" dirty="0"/>
              <a:t>master</a:t>
            </a:r>
            <a:r>
              <a:rPr lang="zh-CN" altLang="en-US" dirty="0"/>
              <a:t>打标签</a:t>
            </a:r>
            <a:r>
              <a:rPr lang="en-US" altLang="zh-CN" dirty="0"/>
              <a:t>,  </a:t>
            </a:r>
            <a:r>
              <a:rPr lang="zh-CN" altLang="en-US" dirty="0"/>
              <a:t>上线发布后删除</a:t>
            </a:r>
            <a:r>
              <a:rPr lang="en-US" altLang="zh-CN" dirty="0"/>
              <a:t>release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E0B3A-3D14-4BC1-A5A9-682A501AE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288" y="456855"/>
            <a:ext cx="6429375" cy="63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08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1921C-AE10-4958-B592-28360241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本地团队场景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95C925-7825-46D3-B532-26E02B230526}"/>
              </a:ext>
            </a:extLst>
          </p:cNvPr>
          <p:cNvSpPr/>
          <p:nvPr/>
        </p:nvSpPr>
        <p:spPr>
          <a:xfrm>
            <a:off x="1580225" y="3854450"/>
            <a:ext cx="514905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c0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5A9ED2-C399-4286-BB67-F1822C4A32C6}"/>
              </a:ext>
            </a:extLst>
          </p:cNvPr>
          <p:cNvSpPr/>
          <p:nvPr/>
        </p:nvSpPr>
        <p:spPr>
          <a:xfrm>
            <a:off x="6633105" y="3866349"/>
            <a:ext cx="514905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c8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8458F7-D4A5-448B-9296-4EDF252D7E74}"/>
              </a:ext>
            </a:extLst>
          </p:cNvPr>
          <p:cNvSpPr/>
          <p:nvPr/>
        </p:nvSpPr>
        <p:spPr>
          <a:xfrm>
            <a:off x="7585429" y="3867119"/>
            <a:ext cx="681479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c11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5237FC-E415-439E-8ADF-83A138B0BD1C}"/>
              </a:ext>
            </a:extLst>
          </p:cNvPr>
          <p:cNvSpPr/>
          <p:nvPr/>
        </p:nvSpPr>
        <p:spPr>
          <a:xfrm>
            <a:off x="8817168" y="3866349"/>
            <a:ext cx="681479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c13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D82900A-A1C3-417E-9A43-4358C021C555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2095130" y="4093377"/>
            <a:ext cx="4537975" cy="11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887A640-670C-4C31-ABCA-2DF3EB8B35F7}"/>
              </a:ext>
            </a:extLst>
          </p:cNvPr>
          <p:cNvCxnSpPr/>
          <p:nvPr/>
        </p:nvCxnSpPr>
        <p:spPr>
          <a:xfrm flipH="1">
            <a:off x="7148010" y="4093376"/>
            <a:ext cx="4986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D82900A-A1C3-417E-9A43-4358C021C555}"/>
              </a:ext>
            </a:extLst>
          </p:cNvPr>
          <p:cNvCxnSpPr/>
          <p:nvPr/>
        </p:nvCxnSpPr>
        <p:spPr>
          <a:xfrm flipH="1">
            <a:off x="8292723" y="4097167"/>
            <a:ext cx="4986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331C88CA-DB02-44F2-BCF5-30D2C4CD78DE}"/>
              </a:ext>
            </a:extLst>
          </p:cNvPr>
          <p:cNvSpPr/>
          <p:nvPr/>
        </p:nvSpPr>
        <p:spPr>
          <a:xfrm>
            <a:off x="457281" y="3908710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master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5C3857-8682-48D1-B174-433687FD287F}"/>
              </a:ext>
            </a:extLst>
          </p:cNvPr>
          <p:cNvSpPr/>
          <p:nvPr/>
        </p:nvSpPr>
        <p:spPr>
          <a:xfrm>
            <a:off x="3082039" y="5258604"/>
            <a:ext cx="514905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36011D6-6854-400B-9DC0-A6C8217BC5A3}"/>
              </a:ext>
            </a:extLst>
          </p:cNvPr>
          <p:cNvSpPr/>
          <p:nvPr/>
        </p:nvSpPr>
        <p:spPr>
          <a:xfrm>
            <a:off x="4060988" y="5287452"/>
            <a:ext cx="514905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c4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CC5581-6F85-4137-AE54-98102929E448}"/>
              </a:ext>
            </a:extLst>
          </p:cNvPr>
          <p:cNvSpPr/>
          <p:nvPr/>
        </p:nvSpPr>
        <p:spPr>
          <a:xfrm>
            <a:off x="5047897" y="5271273"/>
            <a:ext cx="514905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c5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59772A-BC1F-47E9-A33E-F66981B273A3}"/>
              </a:ext>
            </a:extLst>
          </p:cNvPr>
          <p:cNvSpPr/>
          <p:nvPr/>
        </p:nvSpPr>
        <p:spPr>
          <a:xfrm>
            <a:off x="6049283" y="5270503"/>
            <a:ext cx="653358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c10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69F937B-AB0C-4B67-8CDA-E1525A9CEE71}"/>
              </a:ext>
            </a:extLst>
          </p:cNvPr>
          <p:cNvCxnSpPr>
            <a:endCxn id="20" idx="3"/>
          </p:cNvCxnSpPr>
          <p:nvPr/>
        </p:nvCxnSpPr>
        <p:spPr>
          <a:xfrm flipH="1">
            <a:off x="3596944" y="5497530"/>
            <a:ext cx="4986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1D0FC16-E65A-446E-B256-2819ECF5FADA}"/>
              </a:ext>
            </a:extLst>
          </p:cNvPr>
          <p:cNvCxnSpPr/>
          <p:nvPr/>
        </p:nvCxnSpPr>
        <p:spPr>
          <a:xfrm flipH="1">
            <a:off x="4610478" y="5497530"/>
            <a:ext cx="4986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B7B375A-1B79-4A03-B7A3-ABB4E4E70512}"/>
              </a:ext>
            </a:extLst>
          </p:cNvPr>
          <p:cNvCxnSpPr/>
          <p:nvPr/>
        </p:nvCxnSpPr>
        <p:spPr>
          <a:xfrm flipH="1">
            <a:off x="5598157" y="5517504"/>
            <a:ext cx="4986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FEDB51D4-D028-4F96-AAC5-4E3DAC20193E}"/>
              </a:ext>
            </a:extLst>
          </p:cNvPr>
          <p:cNvSpPr/>
          <p:nvPr/>
        </p:nvSpPr>
        <p:spPr>
          <a:xfrm>
            <a:off x="3039123" y="2792081"/>
            <a:ext cx="514905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c2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40C1B98-BB1D-4F1B-91C7-4E18235883D5}"/>
              </a:ext>
            </a:extLst>
          </p:cNvPr>
          <p:cNvSpPr/>
          <p:nvPr/>
        </p:nvSpPr>
        <p:spPr>
          <a:xfrm>
            <a:off x="4052657" y="2803980"/>
            <a:ext cx="514905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c3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AD1E60A-0303-4CC4-B704-0F266E1EBBAE}"/>
              </a:ext>
            </a:extLst>
          </p:cNvPr>
          <p:cNvSpPr/>
          <p:nvPr/>
        </p:nvSpPr>
        <p:spPr>
          <a:xfrm>
            <a:off x="5004981" y="2804750"/>
            <a:ext cx="514905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c6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1CD336C-4682-43C5-B3FC-4DFB6E1A5E55}"/>
              </a:ext>
            </a:extLst>
          </p:cNvPr>
          <p:cNvSpPr/>
          <p:nvPr/>
        </p:nvSpPr>
        <p:spPr>
          <a:xfrm>
            <a:off x="6006367" y="2803980"/>
            <a:ext cx="514905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c7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30ABE32-8436-4DC7-BC13-A4A5F4B54F65}"/>
              </a:ext>
            </a:extLst>
          </p:cNvPr>
          <p:cNvCxnSpPr>
            <a:endCxn id="27" idx="3"/>
          </p:cNvCxnSpPr>
          <p:nvPr/>
        </p:nvCxnSpPr>
        <p:spPr>
          <a:xfrm flipH="1">
            <a:off x="3554028" y="3031007"/>
            <a:ext cx="4986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F65D788-2E5D-4E77-910C-7406317F6BAD}"/>
              </a:ext>
            </a:extLst>
          </p:cNvPr>
          <p:cNvCxnSpPr/>
          <p:nvPr/>
        </p:nvCxnSpPr>
        <p:spPr>
          <a:xfrm flipH="1">
            <a:off x="4567562" y="3031007"/>
            <a:ext cx="4986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3851538-4C32-45C4-80A8-6B3455444958}"/>
              </a:ext>
            </a:extLst>
          </p:cNvPr>
          <p:cNvCxnSpPr/>
          <p:nvPr/>
        </p:nvCxnSpPr>
        <p:spPr>
          <a:xfrm flipH="1">
            <a:off x="5555241" y="3050981"/>
            <a:ext cx="4986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CBE1210-76CE-403E-BAA7-CC8F780DBF70}"/>
              </a:ext>
            </a:extLst>
          </p:cNvPr>
          <p:cNvSpPr/>
          <p:nvPr/>
        </p:nvSpPr>
        <p:spPr>
          <a:xfrm>
            <a:off x="1781687" y="2821076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dev-</a:t>
            </a:r>
            <a:r>
              <a:rPr lang="en-US" altLang="zh-CN" dirty="0" err="1"/>
              <a:t>fna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99A5E14-B5B2-4D83-BCEA-345DAAAB6942}"/>
              </a:ext>
            </a:extLst>
          </p:cNvPr>
          <p:cNvCxnSpPr>
            <a:cxnSpLocks/>
            <a:stCxn id="27" idx="1"/>
            <a:endCxn id="7" idx="0"/>
          </p:cNvCxnSpPr>
          <p:nvPr/>
        </p:nvCxnSpPr>
        <p:spPr>
          <a:xfrm flipH="1">
            <a:off x="1837678" y="3031008"/>
            <a:ext cx="1201445" cy="82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30ABE32-8436-4DC7-BC13-A4A5F4B54F65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1837679" y="4410379"/>
            <a:ext cx="1244360" cy="108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C909332E-8624-428E-8E88-3E9EA8731375}"/>
              </a:ext>
            </a:extLst>
          </p:cNvPr>
          <p:cNvSpPr/>
          <p:nvPr/>
        </p:nvSpPr>
        <p:spPr>
          <a:xfrm>
            <a:off x="1653591" y="5324763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dev-web</a:t>
            </a:r>
            <a:endParaRPr lang="zh-CN" altLang="en-US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C7D5424-7A7E-49B8-A0DC-2412FB159BB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564190" y="3050983"/>
            <a:ext cx="326368" cy="81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6D0335DF-B9E0-4279-9A62-DC7E3968C672}"/>
              </a:ext>
            </a:extLst>
          </p:cNvPr>
          <p:cNvSpPr/>
          <p:nvPr/>
        </p:nvSpPr>
        <p:spPr>
          <a:xfrm>
            <a:off x="7071161" y="2803980"/>
            <a:ext cx="514905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c9</a:t>
            </a:r>
            <a:endParaRPr lang="zh-CN" altLang="en-US" dirty="0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7B7F444-4BEC-4129-9C9A-170B39B266F4}"/>
              </a:ext>
            </a:extLst>
          </p:cNvPr>
          <p:cNvCxnSpPr/>
          <p:nvPr/>
        </p:nvCxnSpPr>
        <p:spPr>
          <a:xfrm flipH="1">
            <a:off x="6533420" y="3031007"/>
            <a:ext cx="4986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DC47B64D-7F06-42CF-BBAE-CCAF030D6C41}"/>
              </a:ext>
            </a:extLst>
          </p:cNvPr>
          <p:cNvSpPr/>
          <p:nvPr/>
        </p:nvSpPr>
        <p:spPr>
          <a:xfrm>
            <a:off x="8135689" y="2770799"/>
            <a:ext cx="892988" cy="47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c12</a:t>
            </a:r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804CB84-D383-460F-97A6-15DD756E3EC5}"/>
              </a:ext>
            </a:extLst>
          </p:cNvPr>
          <p:cNvCxnSpPr/>
          <p:nvPr/>
        </p:nvCxnSpPr>
        <p:spPr>
          <a:xfrm flipH="1">
            <a:off x="7577876" y="3049510"/>
            <a:ext cx="4986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056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D1D0FA-678A-418F-BF56-81F230F9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rebase(</a:t>
            </a:r>
            <a:r>
              <a:rPr lang="zh-CN" altLang="en-US" dirty="0"/>
              <a:t>变基</a:t>
            </a:r>
            <a:r>
              <a:rPr lang="en-US" altLang="zh-CN" dirty="0"/>
              <a:t>/</a:t>
            </a:r>
            <a:r>
              <a:rPr lang="zh-CN" altLang="en-US" dirty="0"/>
              <a:t>衍合</a:t>
            </a:r>
            <a:r>
              <a:rPr lang="en-US" altLang="zh-CN" dirty="0"/>
              <a:t>) vs merge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7B3345-4CB2-4D5E-A713-DC323E54A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在 </a:t>
            </a:r>
            <a:r>
              <a:rPr lang="en-US" altLang="zh-CN" sz="2000" dirty="0"/>
              <a:t>Git </a:t>
            </a:r>
            <a:r>
              <a:rPr lang="zh-CN" altLang="en-US" sz="2000" dirty="0"/>
              <a:t>中整合来自不同分支的修改主要有两种方法：</a:t>
            </a:r>
            <a:r>
              <a:rPr lang="en-US" altLang="zh-CN" sz="2000" dirty="0"/>
              <a:t>merge </a:t>
            </a:r>
            <a:r>
              <a:rPr lang="zh-CN" altLang="en-US" sz="2000" dirty="0"/>
              <a:t>以及 </a:t>
            </a:r>
            <a:r>
              <a:rPr lang="en-US" altLang="zh-CN" sz="2000" dirty="0"/>
              <a:t>rebase</a:t>
            </a:r>
            <a:r>
              <a:rPr lang="zh-CN" altLang="en-US" sz="2000" dirty="0"/>
              <a:t>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49045F-5745-4596-A37D-2D1D6E6E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939" y="3109718"/>
            <a:ext cx="5589325" cy="27013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67B4C5-95EA-475F-9CAC-FA3C6DC3D0BA}"/>
              </a:ext>
            </a:extLst>
          </p:cNvPr>
          <p:cNvSpPr/>
          <p:nvPr/>
        </p:nvSpPr>
        <p:spPr>
          <a:xfrm>
            <a:off x="4787380" y="598856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分叉的提交历史</a:t>
            </a:r>
          </a:p>
        </p:txBody>
      </p:sp>
    </p:spTree>
    <p:extLst>
      <p:ext uri="{BB962C8B-B14F-4D97-AF65-F5344CB8AC3E}">
        <p14:creationId xmlns:p14="http://schemas.microsoft.com/office/powerpoint/2010/main" val="3457164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D33BF-E40B-4437-873B-C5B634A1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合并分支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20B86D-2374-49D7-BAD5-DC0838538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8533" y="2630268"/>
            <a:ext cx="5124980" cy="19334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65C3A5B-D747-4D38-8613-17FD25681028}"/>
              </a:ext>
            </a:extLst>
          </p:cNvPr>
          <p:cNvSpPr/>
          <p:nvPr/>
        </p:nvSpPr>
        <p:spPr>
          <a:xfrm>
            <a:off x="4339791" y="5635217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E443C"/>
                </a:solidFill>
                <a:latin typeface="Georgia" panose="02040502050405020303" pitchFamily="18" charset="0"/>
              </a:rPr>
              <a:t>通过合并操作来整合分支代码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BB87B9-D91D-41E4-92EA-29EAB461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0268"/>
            <a:ext cx="4000567" cy="193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28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49C69-6FC1-4081-B6B7-C516D8B1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648"/>
            <a:ext cx="10515600" cy="1325563"/>
          </a:xfrm>
        </p:spPr>
        <p:txBody>
          <a:bodyPr/>
          <a:lstStyle/>
          <a:p>
            <a:r>
              <a:rPr lang="en-US" altLang="zh-CN" dirty="0"/>
              <a:t>rebase</a:t>
            </a:r>
            <a:r>
              <a:rPr lang="zh-CN" altLang="en-US" dirty="0"/>
              <a:t>分支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29363-5163-4348-B6BF-B8654B8EC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$ git checkout experiment</a:t>
            </a:r>
          </a:p>
          <a:p>
            <a:r>
              <a:rPr lang="en-US" altLang="zh-CN" sz="1800" dirty="0"/>
              <a:t>$ git rebase master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41B78A-A15C-47EB-B874-FF63F22EB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84" y="2520109"/>
            <a:ext cx="5564862" cy="1670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897AC3B-1D8A-4412-9259-0BF3ECBE91E9}"/>
              </a:ext>
            </a:extLst>
          </p:cNvPr>
          <p:cNvSpPr/>
          <p:nvPr/>
        </p:nvSpPr>
        <p:spPr>
          <a:xfrm>
            <a:off x="5365072" y="463425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它的原理是首先找到这两个分支（即当前分支 experiment、变基操作的目标基底分支 master）的最近共同祖先 C2，然后对比当前分支相对于该祖先的历次提交，提取相应的修改并存为临时文件，然后将当前分支指向目标基底 C3, 最后以此将之前另存为临时文件的修改依序应用。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9045F-5745-4596-A37D-2D1D6E6E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34" y="3848967"/>
            <a:ext cx="3865625" cy="18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7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2DD4E8-1B53-4FF0-94EF-268FC688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70" y="2542406"/>
            <a:ext cx="8825659" cy="3539045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2B270035-3308-48D4-B4BF-2719BC77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648"/>
            <a:ext cx="10515600" cy="1325563"/>
          </a:xfrm>
        </p:spPr>
        <p:txBody>
          <a:bodyPr/>
          <a:lstStyle/>
          <a:p>
            <a:r>
              <a:rPr lang="en-US" altLang="zh-CN" dirty="0"/>
              <a:t>rebase</a:t>
            </a:r>
            <a:r>
              <a:rPr lang="zh-CN" altLang="en-US" dirty="0"/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3067234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6F839-8E07-4364-99B2-EA600AFE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为啥要换</a:t>
            </a:r>
            <a:r>
              <a:rPr lang="en-US" altLang="zh-CN" dirty="0"/>
              <a:t>git?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F1B76A-B2F1-4E7D-92AE-3A02635A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60" y="2569505"/>
            <a:ext cx="3572234" cy="200938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35FDCB0-10DD-47E5-A3F1-918DBAAC98DF}"/>
              </a:ext>
            </a:extLst>
          </p:cNvPr>
          <p:cNvSpPr/>
          <p:nvPr/>
        </p:nvSpPr>
        <p:spPr>
          <a:xfrm>
            <a:off x="1650469" y="5710834"/>
            <a:ext cx="6373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SVN</a:t>
            </a:r>
            <a:r>
              <a:rPr lang="zh-CN" altLang="en-US" sz="2800" dirty="0"/>
              <a:t>代码合并的烦与累</a:t>
            </a:r>
            <a:r>
              <a:rPr lang="en-US" altLang="zh-CN" sz="2800" dirty="0"/>
              <a:t>!</a:t>
            </a:r>
            <a:r>
              <a:rPr lang="zh-CN" altLang="en-US" sz="2800" dirty="0"/>
              <a:t>大家都懂的</a:t>
            </a:r>
            <a:r>
              <a:rPr lang="en-US" altLang="zh-CN" sz="2800" dirty="0"/>
              <a:t>……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DCA7E1A1-F935-40CA-99B9-CB259FDE3833}"/>
              </a:ext>
            </a:extLst>
          </p:cNvPr>
          <p:cNvSpPr txBox="1">
            <a:spLocks/>
          </p:cNvSpPr>
          <p:nvPr/>
        </p:nvSpPr>
        <p:spPr>
          <a:xfrm>
            <a:off x="530640" y="2725541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044F825-C890-4AF9-906D-5EA0705B7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675" y="2533119"/>
            <a:ext cx="1943100" cy="27146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4198C1-4A3D-4433-A198-4BE33D09259F}"/>
              </a:ext>
            </a:extLst>
          </p:cNvPr>
          <p:cNvSpPr/>
          <p:nvPr/>
        </p:nvSpPr>
        <p:spPr>
          <a:xfrm>
            <a:off x="7603493" y="2628495"/>
            <a:ext cx="193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代码怎么合丢了</a:t>
            </a:r>
            <a:r>
              <a:rPr lang="en-US" altLang="zh-CN" dirty="0"/>
              <a:t>?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C2647C-4B74-47EB-8E65-7DB81C4581EB}"/>
              </a:ext>
            </a:extLst>
          </p:cNvPr>
          <p:cNvSpPr/>
          <p:nvPr/>
        </p:nvSpPr>
        <p:spPr>
          <a:xfrm>
            <a:off x="7659718" y="3128924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丢了哪个功能</a:t>
            </a:r>
            <a:r>
              <a:rPr lang="en-US" altLang="zh-CN" dirty="0"/>
              <a:t>?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B2B23E-BF86-4292-B8C9-8856917A0BBA}"/>
              </a:ext>
            </a:extLst>
          </p:cNvPr>
          <p:cNvSpPr/>
          <p:nvPr/>
        </p:nvSpPr>
        <p:spPr>
          <a:xfrm>
            <a:off x="7651540" y="3605888"/>
            <a:ext cx="1936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谁动了我的代码</a:t>
            </a:r>
            <a:r>
              <a:rPr lang="en-US" altLang="zh-CN" dirty="0"/>
              <a:t>?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EAFA71-7C54-4F96-82E9-520D8FC3FFE0}"/>
              </a:ext>
            </a:extLst>
          </p:cNvPr>
          <p:cNvSpPr/>
          <p:nvPr/>
        </p:nvSpPr>
        <p:spPr>
          <a:xfrm>
            <a:off x="7603492" y="4082853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上线前</a:t>
            </a:r>
            <a:r>
              <a:rPr lang="en-US" altLang="zh-CN" dirty="0"/>
              <a:t>,</a:t>
            </a:r>
            <a:r>
              <a:rPr lang="zh-CN" altLang="en-US" dirty="0"/>
              <a:t>代码又合错了</a:t>
            </a:r>
            <a:r>
              <a:rPr lang="en-US" altLang="zh-CN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187151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09B4134-8486-4C3E-B52D-60FE8BBF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648"/>
            <a:ext cx="10515600" cy="1325563"/>
          </a:xfrm>
        </p:spPr>
        <p:txBody>
          <a:bodyPr/>
          <a:lstStyle/>
          <a:p>
            <a:r>
              <a:rPr lang="en-US" altLang="zh-CN" dirty="0"/>
              <a:t>rebase</a:t>
            </a:r>
            <a:r>
              <a:rPr lang="zh-CN" altLang="en-US" dirty="0"/>
              <a:t>分支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751A18-FECE-47F5-822C-4B9ACE565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8032"/>
            <a:ext cx="8825659" cy="3416300"/>
          </a:xfrm>
        </p:spPr>
        <p:txBody>
          <a:bodyPr/>
          <a:lstStyle/>
          <a:p>
            <a:r>
              <a:rPr lang="zh-CN" altLang="en-US" sz="2000" dirty="0"/>
              <a:t>现在的 </a:t>
            </a:r>
            <a:r>
              <a:rPr lang="en-US" altLang="zh-CN" sz="2000" dirty="0"/>
              <a:t>C3' </a:t>
            </a:r>
            <a:r>
              <a:rPr lang="zh-CN" altLang="en-US" sz="2000" dirty="0"/>
              <a:t>对应的快照，其实和普通的三方合并，即上个例子中的 </a:t>
            </a:r>
            <a:r>
              <a:rPr lang="en-US" altLang="zh-CN" sz="2000" dirty="0"/>
              <a:t>C5 </a:t>
            </a:r>
            <a:r>
              <a:rPr lang="zh-CN" altLang="en-US" sz="2000" dirty="0"/>
              <a:t>对应的快照内容一模一样了。虽然最后整合得到的结果没有任何区别，但</a:t>
            </a:r>
            <a:r>
              <a:rPr lang="en-US" altLang="zh-CN" sz="2000" dirty="0"/>
              <a:t>rebase</a:t>
            </a:r>
            <a:r>
              <a:rPr lang="zh-CN" altLang="en-US" sz="2000" dirty="0"/>
              <a:t>能产生一个更为整洁的提交历史。如果视察一个</a:t>
            </a:r>
            <a:r>
              <a:rPr lang="en-US" altLang="zh-CN" sz="2000" dirty="0"/>
              <a:t>rebase</a:t>
            </a:r>
            <a:r>
              <a:rPr lang="zh-CN" altLang="en-US" sz="2000" dirty="0"/>
              <a:t>过的分支的历史记录，看起来会更清楚：仿佛所有修改都是在一根线上先后进行的，尽管实际上它们原本是同时并行发生的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21D5C-BDC6-4B1C-A99B-E34D067D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15" y="4176182"/>
            <a:ext cx="8062451" cy="22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2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85BE6-6B92-45A1-8044-FAE46916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Rebase</a:t>
            </a:r>
            <a:r>
              <a:rPr lang="zh-CN" altLang="en-US" dirty="0"/>
              <a:t>妙用</a:t>
            </a:r>
            <a:r>
              <a:rPr lang="en-US" altLang="zh-CN" dirty="0"/>
              <a:t>,</a:t>
            </a:r>
            <a:r>
              <a:rPr lang="zh-CN" altLang="en-US" dirty="0"/>
              <a:t>提前上线特性分支的特性分支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8269B93-1F94-4BCD-B91A-3F0361737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200" y="2603500"/>
            <a:ext cx="556791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23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96D894-42B0-4922-8A5C-345B9A6B4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90" y="2273825"/>
            <a:ext cx="7893359" cy="4293987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60A49C69-6FC1-4081-B6B7-C516D8B1623F}"/>
              </a:ext>
            </a:extLst>
          </p:cNvPr>
          <p:cNvSpPr>
            <a:spLocks noGrp="1"/>
          </p:cNvSpPr>
          <p:nvPr/>
        </p:nvSpPr>
        <p:spPr bwMode="gray">
          <a:xfrm>
            <a:off x="596469" y="4491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rebase</a:t>
            </a:r>
            <a:r>
              <a:rPr lang="zh-CN" altLang="en-US" dirty="0"/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2472367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FE512AA-7C17-4AD8-A1B1-877530245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49" y="2603500"/>
            <a:ext cx="7800814" cy="341630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60A49C69-6FC1-4081-B6B7-C516D8B1623F}"/>
              </a:ext>
            </a:extLst>
          </p:cNvPr>
          <p:cNvSpPr>
            <a:spLocks noGrp="1"/>
          </p:cNvSpPr>
          <p:nvPr/>
        </p:nvSpPr>
        <p:spPr bwMode="gray">
          <a:xfrm>
            <a:off x="838200" y="3426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rebase</a:t>
            </a:r>
            <a:r>
              <a:rPr lang="zh-CN" altLang="en-US" dirty="0"/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1950767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985304-47EC-49D0-B211-1FE3E121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2605088"/>
            <a:ext cx="9458325" cy="26670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0A49C69-6FC1-4081-B6B7-C516D8B1623F}"/>
              </a:ext>
            </a:extLst>
          </p:cNvPr>
          <p:cNvSpPr>
            <a:spLocks noGrp="1"/>
          </p:cNvSpPr>
          <p:nvPr/>
        </p:nvSpPr>
        <p:spPr bwMode="gray">
          <a:xfrm>
            <a:off x="491969" y="4911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rebase</a:t>
            </a:r>
            <a:r>
              <a:rPr lang="zh-CN" altLang="en-US" dirty="0"/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29605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5F8225A-EA70-4D2E-A0A8-26C6DD848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717049"/>
            <a:ext cx="8824913" cy="318920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60A49C69-6FC1-4081-B6B7-C516D8B1623F}"/>
              </a:ext>
            </a:extLst>
          </p:cNvPr>
          <p:cNvSpPr>
            <a:spLocks noGrp="1"/>
          </p:cNvSpPr>
          <p:nvPr/>
        </p:nvSpPr>
        <p:spPr bwMode="gray">
          <a:xfrm>
            <a:off x="616258" y="387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rebase</a:t>
            </a:r>
            <a:r>
              <a:rPr lang="zh-CN" altLang="en-US" dirty="0"/>
              <a:t>分支</a:t>
            </a:r>
          </a:p>
        </p:txBody>
      </p:sp>
    </p:spTree>
    <p:extLst>
      <p:ext uri="{BB962C8B-B14F-4D97-AF65-F5344CB8AC3E}">
        <p14:creationId xmlns:p14="http://schemas.microsoft.com/office/powerpoint/2010/main" val="579151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87BA6-DB7D-4A77-AC67-31700F63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rebase</a:t>
            </a:r>
            <a:r>
              <a:rPr lang="zh-CN" altLang="en-US" b="1" dirty="0"/>
              <a:t>使用场景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9BEA54-7B01-4796-AC2B-16C2982AF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463" y="2598003"/>
            <a:ext cx="8825659" cy="3416300"/>
          </a:xfrm>
        </p:spPr>
        <p:txBody>
          <a:bodyPr>
            <a:normAutofit/>
          </a:bodyPr>
          <a:lstStyle/>
          <a:p>
            <a:r>
              <a:rPr lang="zh-CN" altLang="en-US" dirty="0"/>
              <a:t>git rebase是对commit history的改写。当你要改写的commit history还没有被提交到远程repo的时候，也就是说，还没有与他人共享之前，commit history是你私人所有的，那么想怎么改写都可以。</a:t>
            </a:r>
          </a:p>
          <a:p>
            <a:endParaRPr lang="zh-CN" altLang="en-US" dirty="0"/>
          </a:p>
          <a:p>
            <a:r>
              <a:rPr lang="zh-CN" altLang="en-US" dirty="0"/>
              <a:t>而一旦被提交到远程后，这时如果再改写history，那么势必和他人的history长的就不一样了。git push的时候，git会比较commit history，如果不一致，commit动作会被拒绝，唯一的办法就是带上-f参数，强制要求commit，这时git会以committer的history覆写远程repo，从而完成代码的提交。虽然代码提交上去了，但是这样可能会造成别人工作成果的丢失，所以使用-f参数要慎重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802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5A4E476-8C1D-4527-8A24-091BBF04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rebase</a:t>
            </a:r>
            <a:r>
              <a:rPr lang="zh-CN" altLang="en-US" b="1" dirty="0"/>
              <a:t>使用场景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71CA44-6177-4D1F-9591-20F8B9E98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zh-CN" altLang="en-US" b="1" dirty="0"/>
              <a:t>一旦分支中的提交对象发布到公共仓库，就千万不要对该分支进行</a:t>
            </a:r>
            <a:r>
              <a:rPr lang="en-US" altLang="zh-CN" b="1" dirty="0"/>
              <a:t>rebase</a:t>
            </a:r>
            <a:r>
              <a:rPr lang="zh-CN" altLang="en-US" b="1" dirty="0"/>
              <a:t>操作。</a:t>
            </a:r>
            <a:endParaRPr lang="en-US" altLang="zh-CN" b="1" dirty="0"/>
          </a:p>
          <a:p>
            <a:r>
              <a:rPr lang="en-US" altLang="zh-CN" sz="2000" dirty="0"/>
              <a:t>Rebase </a:t>
            </a:r>
            <a:r>
              <a:rPr lang="zh-CN" altLang="en-US" sz="2000" dirty="0"/>
              <a:t>会改写提交</a:t>
            </a:r>
            <a:r>
              <a:rPr lang="en-US" altLang="zh-CN" sz="2000" dirty="0"/>
              <a:t>,</a:t>
            </a:r>
            <a:r>
              <a:rPr lang="zh-CN" altLang="en-US" sz="2000" dirty="0"/>
              <a:t>如果被团队成员</a:t>
            </a:r>
            <a:r>
              <a:rPr lang="en-US" altLang="zh-CN" sz="2000" dirty="0"/>
              <a:t>pull </a:t>
            </a:r>
            <a:r>
              <a:rPr lang="zh-CN" altLang="en-US" sz="2000" dirty="0"/>
              <a:t>下来后</a:t>
            </a:r>
            <a:r>
              <a:rPr lang="en-US" altLang="zh-CN" sz="2000" dirty="0"/>
              <a:t>,</a:t>
            </a:r>
            <a:r>
              <a:rPr lang="zh-CN" altLang="en-US" sz="2000" dirty="0"/>
              <a:t>你强制退上去的</a:t>
            </a:r>
            <a:r>
              <a:rPr lang="en-US" altLang="zh-CN" sz="2000" dirty="0"/>
              <a:t>rebase commit </a:t>
            </a:r>
            <a:r>
              <a:rPr lang="zh-CN" altLang="en-US" sz="2000" dirty="0"/>
              <a:t>会搞乱团队成员的本地库</a:t>
            </a:r>
            <a:r>
              <a:rPr lang="en-US" altLang="zh-CN" sz="2000" dirty="0"/>
              <a:t>!</a:t>
            </a:r>
          </a:p>
          <a:p>
            <a:r>
              <a:rPr lang="zh-CN" altLang="en-US" sz="2000" dirty="0"/>
              <a:t>请务必仅在自己私有的分支使用</a:t>
            </a:r>
            <a:r>
              <a:rPr lang="en-US" altLang="zh-CN" sz="2000" dirty="0"/>
              <a:t>!</a:t>
            </a:r>
          </a:p>
          <a:p>
            <a:r>
              <a:rPr lang="zh-CN" altLang="en-US" sz="2000" dirty="0"/>
              <a:t>同时</a:t>
            </a:r>
            <a:r>
              <a:rPr lang="en-US" altLang="zh-CN" sz="2000" dirty="0"/>
              <a:t>,</a:t>
            </a:r>
            <a:r>
              <a:rPr lang="zh-CN" altLang="en-US" sz="2000" dirty="0"/>
              <a:t>团队成员在发</a:t>
            </a:r>
            <a:r>
              <a:rPr lang="en-US" altLang="zh-CN" sz="2000" dirty="0"/>
              <a:t>pull request </a:t>
            </a:r>
            <a:r>
              <a:rPr lang="zh-CN" altLang="en-US" sz="2000" dirty="0"/>
              <a:t>前</a:t>
            </a:r>
            <a:r>
              <a:rPr lang="en-US" altLang="zh-CN" sz="2000" dirty="0"/>
              <a:t> </a:t>
            </a:r>
            <a:r>
              <a:rPr lang="zh-CN" altLang="en-US" sz="2000" dirty="0"/>
              <a:t>应先</a:t>
            </a:r>
            <a:r>
              <a:rPr lang="en-US" altLang="zh-CN" sz="2000" dirty="0"/>
              <a:t>pull  </a:t>
            </a:r>
            <a:r>
              <a:rPr lang="zh-CN" altLang="en-US" sz="2000" dirty="0"/>
              <a:t>远程</a:t>
            </a:r>
            <a:r>
              <a:rPr lang="en-US" altLang="zh-CN" sz="2000" dirty="0"/>
              <a:t>upstream</a:t>
            </a:r>
            <a:r>
              <a:rPr lang="zh-CN" altLang="en-US" sz="2000" dirty="0"/>
              <a:t>代码下来</a:t>
            </a:r>
            <a:r>
              <a:rPr lang="en-US" altLang="zh-CN" sz="2000" dirty="0"/>
              <a:t>,</a:t>
            </a:r>
            <a:r>
              <a:rPr lang="zh-CN" altLang="en-US" sz="2000" dirty="0"/>
              <a:t>解决冲突后再</a:t>
            </a:r>
            <a:r>
              <a:rPr lang="en-US" altLang="zh-CN" sz="2000" dirty="0"/>
              <a:t>push</a:t>
            </a:r>
            <a:r>
              <a:rPr lang="zh-CN" altLang="en-US" sz="2000" dirty="0"/>
              <a:t>到</a:t>
            </a:r>
            <a:endParaRPr lang="en-US" altLang="zh-CN" sz="2000" dirty="0"/>
          </a:p>
          <a:p>
            <a:r>
              <a:rPr lang="zh-CN" altLang="en-US" sz="2000" dirty="0"/>
              <a:t>本人远程仓库</a:t>
            </a:r>
            <a:r>
              <a:rPr lang="en-US" altLang="zh-CN" sz="2000" dirty="0"/>
              <a:t>,</a:t>
            </a:r>
            <a:r>
              <a:rPr lang="zh-CN" altLang="en-US" sz="2000" dirty="0"/>
              <a:t>再发</a:t>
            </a:r>
            <a:r>
              <a:rPr lang="en-US" altLang="zh-CN" sz="2000" dirty="0"/>
              <a:t>pull request</a:t>
            </a:r>
            <a:r>
              <a:rPr lang="zh-CN" altLang="en-US" sz="2000" dirty="0"/>
              <a:t>让</a:t>
            </a:r>
            <a:r>
              <a:rPr lang="en-US" altLang="zh-CN" sz="2000" dirty="0"/>
              <a:t>team leader </a:t>
            </a:r>
            <a:r>
              <a:rPr lang="zh-CN" altLang="en-US" sz="2000" dirty="0"/>
              <a:t>合并到上游仓库</a:t>
            </a:r>
            <a:r>
              <a:rPr lang="en-US" altLang="zh-CN" sz="2000" dirty="0"/>
              <a:t>develop</a:t>
            </a:r>
            <a:r>
              <a:rPr lang="zh-CN" altLang="en-US" sz="2000" dirty="0"/>
              <a:t>分支</a:t>
            </a:r>
            <a:r>
              <a:rPr lang="en-US" altLang="zh-CN" sz="2000" dirty="0"/>
              <a:t>;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23641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5E197-1AEA-4BBB-8DAD-D17D56DBB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Hbuilder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00714-D80D-4EBC-9C88-273F6E9CD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zh-CN" altLang="en-US" sz="2800" b="1" dirty="0"/>
              <a:t>             导入分支代码</a:t>
            </a:r>
            <a:endParaRPr lang="en-US" altLang="zh-CN" sz="2800" b="1" dirty="0"/>
          </a:p>
          <a:p>
            <a:r>
              <a:rPr lang="zh-CN" altLang="en-US" sz="2800" b="1" dirty="0"/>
              <a:t>项目管理器右键</a:t>
            </a:r>
            <a:r>
              <a:rPr lang="en-US" altLang="zh-CN" sz="2800" b="1" dirty="0"/>
              <a:t>&gt;&gt;</a:t>
            </a:r>
            <a:r>
              <a:rPr lang="zh-CN" altLang="en-US" sz="2800" b="1" dirty="0"/>
              <a:t>导入</a:t>
            </a:r>
            <a:endParaRPr lang="en-US" altLang="zh-CN" sz="2800" b="1" dirty="0"/>
          </a:p>
          <a:p>
            <a:r>
              <a:rPr lang="en-US" altLang="zh-CN" sz="3400" b="1" dirty="0"/>
              <a:t>git@10.6.1.56:root/admin-</a:t>
            </a:r>
            <a:r>
              <a:rPr lang="en-US" altLang="zh-CN" sz="3400" b="1" dirty="0" err="1"/>
              <a:t>vue.git</a:t>
            </a:r>
            <a:endParaRPr lang="en-US" altLang="zh-CN" sz="3400" b="1" dirty="0"/>
          </a:p>
          <a:p>
            <a:r>
              <a:rPr lang="zh-CN" altLang="en-US" sz="3400" b="1" dirty="0"/>
              <a:t>将</a:t>
            </a:r>
            <a:r>
              <a:rPr lang="en-US" altLang="zh-CN" sz="3400" b="1" dirty="0" err="1"/>
              <a:t>ssh</a:t>
            </a:r>
            <a:r>
              <a:rPr lang="en-US" altLang="zh-CN" sz="3400" b="1" dirty="0"/>
              <a:t> URI </a:t>
            </a:r>
            <a:r>
              <a:rPr lang="zh-CN" altLang="en-US" sz="3400" b="1" dirty="0"/>
              <a:t>填入</a:t>
            </a:r>
            <a:endParaRPr lang="en-US" altLang="zh-CN" sz="3400" b="1" dirty="0"/>
          </a:p>
          <a:p>
            <a:r>
              <a:rPr lang="zh-CN" altLang="en-US" sz="3400" b="1" dirty="0"/>
              <a:t>选中</a:t>
            </a:r>
            <a:r>
              <a:rPr lang="en-US" altLang="zh-CN" sz="3400" b="1" dirty="0"/>
              <a:t>Protocol</a:t>
            </a:r>
            <a:r>
              <a:rPr lang="zh-CN" altLang="en-US" sz="3400" b="1" dirty="0"/>
              <a:t>为</a:t>
            </a:r>
            <a:r>
              <a:rPr lang="en-US" altLang="zh-CN" sz="3400" b="1" dirty="0" err="1"/>
              <a:t>ssh</a:t>
            </a:r>
            <a:endParaRPr lang="en-US" altLang="zh-CN" sz="3400" b="1" dirty="0"/>
          </a:p>
          <a:p>
            <a:r>
              <a:rPr lang="zh-CN" altLang="en-US" sz="3400" b="1" dirty="0"/>
              <a:t>修改</a:t>
            </a:r>
            <a:r>
              <a:rPr lang="en-US" altLang="zh-CN" sz="3400" b="1" dirty="0" err="1"/>
              <a:t>Hbuilder</a:t>
            </a:r>
            <a:r>
              <a:rPr lang="zh-CN" altLang="en-US" sz="3400" b="1" dirty="0"/>
              <a:t>自动添加的</a:t>
            </a:r>
            <a:r>
              <a:rPr lang="en-US" altLang="zh-CN" sz="3400" b="1" dirty="0"/>
              <a:t>ssh://</a:t>
            </a:r>
          </a:p>
          <a:p>
            <a:r>
              <a:rPr lang="zh-CN" altLang="en-US" sz="3400" b="1" dirty="0"/>
              <a:t>改</a:t>
            </a:r>
            <a:r>
              <a:rPr lang="en-US" altLang="zh-CN" sz="3400" b="1" dirty="0"/>
              <a:t>“/”</a:t>
            </a:r>
            <a:r>
              <a:rPr lang="zh-CN" altLang="en-US" sz="3400" b="1" dirty="0"/>
              <a:t>为</a:t>
            </a:r>
            <a:r>
              <a:rPr lang="en-US" altLang="zh-CN" sz="3400" b="1" dirty="0"/>
              <a:t>“:”</a:t>
            </a:r>
          </a:p>
          <a:p>
            <a:r>
              <a:rPr lang="zh-CN" altLang="en-US" sz="3400" b="1" dirty="0">
                <a:hlinkClick r:id="rId2"/>
              </a:rPr>
              <a:t>改为</a:t>
            </a:r>
            <a:r>
              <a:rPr lang="en-US" altLang="zh-CN" sz="3400" b="1" dirty="0">
                <a:hlinkClick r:id="rId2"/>
              </a:rPr>
              <a:t>git@10.6.1.56:root/admin-</a:t>
            </a:r>
            <a:r>
              <a:rPr lang="en-US" altLang="zh-CN" sz="3400" b="1" dirty="0" err="1">
                <a:hlinkClick r:id="rId2"/>
              </a:rPr>
              <a:t>vue.git</a:t>
            </a:r>
            <a:endParaRPr lang="en-US" altLang="zh-CN" sz="3400" b="1" dirty="0"/>
          </a:p>
          <a:p>
            <a:r>
              <a:rPr lang="en-US" altLang="zh-CN" sz="3400" b="1" dirty="0"/>
              <a:t>User : git</a:t>
            </a:r>
          </a:p>
          <a:p>
            <a:r>
              <a:rPr lang="zh-CN" altLang="en-US" sz="3400" b="1" dirty="0"/>
              <a:t>其他不用填</a:t>
            </a:r>
            <a:endParaRPr lang="en-US" altLang="zh-CN" sz="3400" b="1" dirty="0"/>
          </a:p>
          <a:p>
            <a:r>
              <a:rPr lang="zh-CN" altLang="en-US" sz="3400" b="1" dirty="0"/>
              <a:t>或者  直接填入</a:t>
            </a:r>
            <a:endParaRPr lang="en-US" altLang="zh-CN" sz="3400" b="1" dirty="0"/>
          </a:p>
          <a:p>
            <a:pPr marL="0" indent="0">
              <a:buNone/>
            </a:pPr>
            <a:r>
              <a:rPr lang="en-US" altLang="zh-CN" sz="3400" b="1" dirty="0">
                <a:hlinkClick r:id="rId3"/>
              </a:rPr>
              <a:t>git@10.6.1.56:root/admin-</a:t>
            </a:r>
            <a:r>
              <a:rPr lang="en-US" altLang="zh-CN" sz="3400" b="1" dirty="0" err="1">
                <a:hlinkClick r:id="rId3"/>
              </a:rPr>
              <a:t>vue.git</a:t>
            </a:r>
            <a:endParaRPr lang="en-US" altLang="zh-CN" sz="3400" b="1" dirty="0"/>
          </a:p>
          <a:p>
            <a:pPr marL="0" indent="0">
              <a:buNone/>
            </a:pPr>
            <a:r>
              <a:rPr lang="zh-CN" altLang="en-US" sz="3400" b="1" dirty="0"/>
              <a:t>不用选取</a:t>
            </a:r>
            <a:r>
              <a:rPr lang="en-US" altLang="zh-CN" sz="3400" b="1" dirty="0"/>
              <a:t>protocol,</a:t>
            </a:r>
            <a:r>
              <a:rPr lang="zh-CN" altLang="en-US" sz="3400" b="1" dirty="0"/>
              <a:t>其他留空</a:t>
            </a:r>
            <a:endParaRPr lang="en-US" altLang="zh-CN" sz="3400" b="1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001FCF-77A2-4434-9198-59CE61FE0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11" y="2506347"/>
            <a:ext cx="4848902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57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A8CF3C0-9B88-4E03-984C-0D1CA8CF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Hbuilder</a:t>
            </a:r>
            <a:endParaRPr lang="zh-CN" altLang="en-US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17B1DF0E-CC4E-4AC5-9EB9-D1804193C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181" y="2567989"/>
            <a:ext cx="4942339" cy="34163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51FA5D4-B356-4A6D-B9F0-31DCB5126C2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25AF80-BAF3-400F-A680-9D7E17F3576D}"/>
              </a:ext>
            </a:extLst>
          </p:cNvPr>
          <p:cNvSpPr txBox="1"/>
          <p:nvPr/>
        </p:nvSpPr>
        <p:spPr>
          <a:xfrm>
            <a:off x="621437" y="2325950"/>
            <a:ext cx="441955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Commit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zh-CN" altLang="en-US" sz="2800" dirty="0"/>
              <a:t>提交到到本地仓库</a:t>
            </a:r>
            <a:endParaRPr lang="en-US" altLang="zh-CN" sz="2800" dirty="0"/>
          </a:p>
          <a:p>
            <a:endParaRPr lang="en-US" altLang="zh-CN" dirty="0"/>
          </a:p>
          <a:p>
            <a:r>
              <a:rPr lang="zh-CN" altLang="en-US" dirty="0"/>
              <a:t>文件或项目上</a:t>
            </a:r>
            <a:r>
              <a:rPr lang="en-US" altLang="zh-CN" dirty="0"/>
              <a:t>, </a:t>
            </a:r>
            <a:r>
              <a:rPr lang="zh-CN" altLang="en-US" dirty="0"/>
              <a:t>右键</a:t>
            </a:r>
            <a:r>
              <a:rPr lang="en-US" altLang="zh-CN" dirty="0"/>
              <a:t>&gt;&gt;Team&gt;&gt;commit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为避免冲突报错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此时不要</a:t>
            </a:r>
            <a:r>
              <a:rPr lang="en-US" altLang="zh-CN" dirty="0">
                <a:solidFill>
                  <a:srgbClr val="FF0000"/>
                </a:solidFill>
              </a:rPr>
              <a:t>commit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push,</a:t>
            </a:r>
            <a:r>
              <a:rPr lang="zh-CN" altLang="en-US" dirty="0">
                <a:solidFill>
                  <a:srgbClr val="FF0000"/>
                </a:solidFill>
              </a:rPr>
              <a:t>只进行</a:t>
            </a:r>
            <a:r>
              <a:rPr lang="en-US" altLang="zh-CN" dirty="0">
                <a:solidFill>
                  <a:srgbClr val="FF0000"/>
                </a:solidFill>
              </a:rPr>
              <a:t>commit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37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7539A-A823-4CEB-990F-DE2D2850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基本命令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4755698-9B2A-45E3-8B03-93DAF67A9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24" y="2278402"/>
            <a:ext cx="5586352" cy="4579598"/>
          </a:xfrm>
        </p:spPr>
      </p:pic>
    </p:spTree>
    <p:extLst>
      <p:ext uri="{BB962C8B-B14F-4D97-AF65-F5344CB8AC3E}">
        <p14:creationId xmlns:p14="http://schemas.microsoft.com/office/powerpoint/2010/main" val="2282501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508CA31-93C0-4893-BB86-5E9847F1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Hbuilder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00714-D80D-4EBC-9C88-273F6E9CD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Push </a:t>
            </a:r>
            <a:r>
              <a:rPr lang="zh-CN" altLang="en-US" dirty="0"/>
              <a:t>前先 </a:t>
            </a:r>
            <a:r>
              <a:rPr lang="en-US" altLang="zh-CN" dirty="0"/>
              <a:t>Fetch!  </a:t>
            </a:r>
          </a:p>
          <a:p>
            <a:r>
              <a:rPr lang="zh-CN" altLang="en-US" dirty="0"/>
              <a:t>项目上</a:t>
            </a:r>
            <a:r>
              <a:rPr lang="en-US" altLang="zh-CN" dirty="0"/>
              <a:t>, </a:t>
            </a:r>
            <a:r>
              <a:rPr lang="zh-CN" altLang="en-US" dirty="0"/>
              <a:t>右键</a:t>
            </a:r>
            <a:r>
              <a:rPr lang="en-US" altLang="zh-CN" dirty="0"/>
              <a:t>&gt;&gt;Team&gt;&gt;Fetch from Upstream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不是报错</a:t>
            </a:r>
            <a:r>
              <a:rPr lang="en-US" altLang="zh-CN" dirty="0"/>
              <a:t>,</a:t>
            </a:r>
            <a:r>
              <a:rPr lang="zh-CN" altLang="en-US" dirty="0"/>
              <a:t>服务器返回的信息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70B897-28C9-4CD9-8AF0-91B694C13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6" y="3429000"/>
            <a:ext cx="49720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3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DA02820C-A941-4265-845B-309A7755F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Hbuilder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69C260-F20F-4B45-A390-C748C3637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788" y="2261561"/>
            <a:ext cx="4871046" cy="36849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124D19-EBE4-4C66-85C1-058275E39820}"/>
              </a:ext>
            </a:extLst>
          </p:cNvPr>
          <p:cNvSpPr txBox="1"/>
          <p:nvPr/>
        </p:nvSpPr>
        <p:spPr>
          <a:xfrm>
            <a:off x="2793596" y="6158073"/>
            <a:ext cx="691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administrator  Push </a:t>
            </a:r>
            <a:r>
              <a:rPr lang="zh-CN" altLang="en-US" dirty="0"/>
              <a:t>了更改</a:t>
            </a:r>
            <a:r>
              <a:rPr lang="en-US" altLang="zh-CN" dirty="0"/>
              <a:t>!     </a:t>
            </a:r>
            <a:r>
              <a:rPr lang="zh-CN" altLang="en-US" dirty="0"/>
              <a:t>点击 确定 继续</a:t>
            </a:r>
            <a:r>
              <a:rPr lang="en-US" altLang="zh-CN" dirty="0"/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260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A4E0715-D973-4EE4-AC4E-E7D3916A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Hbuilder</a:t>
            </a:r>
            <a:endParaRPr lang="zh-CN" altLang="en-US" dirty="0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B00AF5F2-06ED-4F90-93D8-4C82051F0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815" y="2496037"/>
            <a:ext cx="6118658" cy="111248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CF27E47-6D90-47A6-9926-341640F3D4DC}"/>
              </a:ext>
            </a:extLst>
          </p:cNvPr>
          <p:cNvSpPr txBox="1"/>
          <p:nvPr/>
        </p:nvSpPr>
        <p:spPr>
          <a:xfrm>
            <a:off x="5304854" y="4364590"/>
            <a:ext cx="392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本地库一个</a:t>
            </a:r>
            <a:r>
              <a:rPr lang="en-US" altLang="zh-CN" dirty="0"/>
              <a:t>commit</a:t>
            </a:r>
            <a:r>
              <a:rPr lang="zh-CN" altLang="en-US" dirty="0"/>
              <a:t>未</a:t>
            </a:r>
            <a:r>
              <a:rPr lang="en-US" altLang="zh-CN" dirty="0"/>
              <a:t>Push</a:t>
            </a:r>
            <a:r>
              <a:rPr lang="zh-CN" altLang="en-US" dirty="0"/>
              <a:t>到</a:t>
            </a:r>
            <a:r>
              <a:rPr lang="en-US" altLang="zh-CN" dirty="0" err="1"/>
              <a:t>Gitlab</a:t>
            </a:r>
            <a:r>
              <a:rPr lang="en-US" altLang="zh-CN" dirty="0"/>
              <a:t>, </a:t>
            </a:r>
          </a:p>
          <a:p>
            <a:r>
              <a:rPr lang="zh-CN" altLang="en-US" dirty="0"/>
              <a:t>远程库一个</a:t>
            </a:r>
            <a:r>
              <a:rPr lang="en-US" altLang="zh-CN" dirty="0"/>
              <a:t>commit </a:t>
            </a:r>
            <a:r>
              <a:rPr lang="zh-CN" altLang="en-US" dirty="0"/>
              <a:t>没有</a:t>
            </a:r>
            <a:r>
              <a:rPr lang="en-US" altLang="zh-CN" dirty="0"/>
              <a:t>Pull </a:t>
            </a:r>
            <a:r>
              <a:rPr lang="zh-CN" altLang="en-US" dirty="0"/>
              <a:t>到本地</a:t>
            </a: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75B59207-388A-4950-A7F9-485066DDB4E7}"/>
              </a:ext>
            </a:extLst>
          </p:cNvPr>
          <p:cNvSpPr/>
          <p:nvPr/>
        </p:nvSpPr>
        <p:spPr>
          <a:xfrm>
            <a:off x="6954979" y="3271970"/>
            <a:ext cx="378691" cy="956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E0BF95-3604-4762-AD47-BE60044713C2}"/>
              </a:ext>
            </a:extLst>
          </p:cNvPr>
          <p:cNvSpPr txBox="1"/>
          <p:nvPr/>
        </p:nvSpPr>
        <p:spPr>
          <a:xfrm>
            <a:off x="2348099" y="6008568"/>
            <a:ext cx="701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进行同步</a:t>
            </a:r>
            <a:r>
              <a:rPr lang="en-US" altLang="zh-CN" dirty="0"/>
              <a:t>,</a:t>
            </a:r>
            <a:r>
              <a:rPr lang="zh-CN" altLang="en-US" dirty="0"/>
              <a:t>检测是否有冲突</a:t>
            </a:r>
            <a:r>
              <a:rPr lang="en-US" altLang="zh-CN" dirty="0"/>
              <a:t>(</a:t>
            </a:r>
            <a:r>
              <a:rPr lang="zh-CN" altLang="en-US" dirty="0"/>
              <a:t>修改了同一个文件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171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B74031F-D2DF-44EF-B1FA-F3718B7E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Hbuilder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F5DBD5-3EDB-420E-AFC3-AA29F70FD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5" y="1486838"/>
            <a:ext cx="5391150" cy="1057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32CA6A-8D7F-4888-8152-91E6BB161BE3}"/>
              </a:ext>
            </a:extLst>
          </p:cNvPr>
          <p:cNvSpPr txBox="1"/>
          <p:nvPr/>
        </p:nvSpPr>
        <p:spPr>
          <a:xfrm>
            <a:off x="1440873" y="2807855"/>
            <a:ext cx="562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同步后</a:t>
            </a:r>
            <a:r>
              <a:rPr lang="en-US" altLang="zh-CN" dirty="0"/>
              <a:t>,</a:t>
            </a:r>
            <a:r>
              <a:rPr lang="zh-CN" altLang="en-US" dirty="0"/>
              <a:t>发现冲突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8A72D1-AAF5-43D8-8A3B-1CAF4EAB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25" y="3341854"/>
            <a:ext cx="5505450" cy="952500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E6DBC23B-7EA2-490E-82D6-981270B5EDC3}"/>
              </a:ext>
            </a:extLst>
          </p:cNvPr>
          <p:cNvSpPr/>
          <p:nvPr/>
        </p:nvSpPr>
        <p:spPr>
          <a:xfrm>
            <a:off x="2946400" y="3583709"/>
            <a:ext cx="665018" cy="1283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0EF659-C1AD-4DD5-A869-2D49CD79E55C}"/>
              </a:ext>
            </a:extLst>
          </p:cNvPr>
          <p:cNvSpPr txBox="1"/>
          <p:nvPr/>
        </p:nvSpPr>
        <p:spPr>
          <a:xfrm>
            <a:off x="2586182" y="4927816"/>
            <a:ext cx="844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 </a:t>
            </a:r>
            <a:r>
              <a:rPr lang="en-US" altLang="zh-CN" dirty="0"/>
              <a:t>Pull (Fetch then Merge)</a:t>
            </a:r>
            <a:r>
              <a:rPr lang="zh-CN" altLang="en-US" dirty="0"/>
              <a:t>到本地库</a:t>
            </a:r>
            <a:r>
              <a:rPr lang="en-US" altLang="zh-CN" dirty="0"/>
              <a:t>,</a:t>
            </a:r>
            <a:r>
              <a:rPr lang="zh-CN" altLang="en-US" dirty="0"/>
              <a:t>解决冲突后 </a:t>
            </a:r>
            <a:r>
              <a:rPr lang="en-US" altLang="zh-CN" dirty="0"/>
              <a:t>commit </a:t>
            </a:r>
            <a:r>
              <a:rPr lang="zh-CN" altLang="en-US" dirty="0"/>
              <a:t>到本地库</a:t>
            </a:r>
            <a:r>
              <a:rPr lang="en-US" altLang="zh-CN" dirty="0"/>
              <a:t>,</a:t>
            </a:r>
            <a:r>
              <a:rPr lang="zh-CN" altLang="en-US" dirty="0"/>
              <a:t>再</a:t>
            </a:r>
            <a:r>
              <a:rPr lang="en-US" altLang="zh-CN" dirty="0"/>
              <a:t>Push</a:t>
            </a:r>
            <a:r>
              <a:rPr lang="zh-CN" altLang="en-US" dirty="0"/>
              <a:t>到远程库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409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8FFF82-75D9-4654-B324-3893267E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Hbuilder</a:t>
            </a:r>
            <a:endParaRPr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F05B1C3D-339A-4BA0-9387-F4D39B94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48" y="2265385"/>
            <a:ext cx="6295053" cy="435133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FD4EEDC-9C36-475C-93B5-55B0735EB41B}"/>
              </a:ext>
            </a:extLst>
          </p:cNvPr>
          <p:cNvSpPr txBox="1"/>
          <p:nvPr/>
        </p:nvSpPr>
        <p:spPr>
          <a:xfrm>
            <a:off x="9310882" y="5699666"/>
            <a:ext cx="25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Pull   </a:t>
            </a:r>
            <a:r>
              <a:rPr lang="zh-CN" altLang="en-US" dirty="0"/>
              <a:t>实际执行了</a:t>
            </a:r>
            <a:r>
              <a:rPr lang="en-US" altLang="zh-CN" dirty="0"/>
              <a:t>Merge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1026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CDA2617-1226-4A55-AF4C-2704E09B7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601" y="2603500"/>
            <a:ext cx="6963110" cy="3416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119EAB-7C7A-499B-93DE-6D6F0D9F080E}"/>
              </a:ext>
            </a:extLst>
          </p:cNvPr>
          <p:cNvSpPr txBox="1"/>
          <p:nvPr/>
        </p:nvSpPr>
        <p:spPr>
          <a:xfrm>
            <a:off x="4590473" y="5089237"/>
            <a:ext cx="455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解决冲突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ECE51ED-9635-4204-96A4-896C311B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altLang="zh-CN" dirty="0" err="1"/>
              <a:t>Hbuilder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904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A96E6EE-57D8-4BD3-91E8-8297620CB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3137" y="2270974"/>
            <a:ext cx="3212365" cy="45870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9E9AD3-C4F2-4A78-8587-ABB9CB454615}"/>
              </a:ext>
            </a:extLst>
          </p:cNvPr>
          <p:cNvSpPr txBox="1"/>
          <p:nvPr/>
        </p:nvSpPr>
        <p:spPr>
          <a:xfrm>
            <a:off x="8021199" y="5635526"/>
            <a:ext cx="244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Push </a:t>
            </a:r>
            <a:r>
              <a:rPr lang="zh-CN" altLang="en-US" dirty="0"/>
              <a:t>到 远程仓库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155479F-DF0F-4886-B987-A40004A2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altLang="zh-CN" dirty="0" err="1"/>
              <a:t>Hbuilder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511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E8859-2180-4FA7-A3BB-A4E6A475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Eclipse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CA93D2-39B3-45DE-ABD2-F2F060E5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09" y="1787697"/>
            <a:ext cx="8761413" cy="47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39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CBBEE-AD00-46B5-968F-CD1E6574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发起</a:t>
            </a:r>
            <a:r>
              <a:rPr lang="en-US" altLang="zh-CN" dirty="0"/>
              <a:t>pull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758AFC-CBA2-4309-8BB7-6D39CC501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988A93-C4B6-460A-8CBE-2A204E81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33" y="1680632"/>
            <a:ext cx="9937072" cy="4823014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B5A5E8C-5757-40BF-9092-5E45BFD338F2}"/>
              </a:ext>
            </a:extLst>
          </p:cNvPr>
          <p:cNvCxnSpPr/>
          <p:nvPr/>
        </p:nvCxnSpPr>
        <p:spPr>
          <a:xfrm>
            <a:off x="1020933" y="3275858"/>
            <a:ext cx="9587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93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0F11B-D647-4BFF-8D0A-CB9A1611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再检测下代码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A5D8D-7B0D-47C1-81B6-0C6B74EE4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27FD8D-4883-49FF-8A98-2CD91739F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5" y="1862788"/>
            <a:ext cx="10273568" cy="49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69F2E-AE20-4B2F-90DD-10CF32A3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</a:t>
            </a:r>
            <a:r>
              <a:rPr lang="zh-CN" altLang="en-US" dirty="0"/>
              <a:t>开发环境配置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9B60A-27E3-4752-BDB7-1C3652745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 </a:t>
            </a:r>
          </a:p>
          <a:p>
            <a:endParaRPr lang="en-US" altLang="zh-CN" dirty="0"/>
          </a:p>
          <a:p>
            <a:r>
              <a:rPr lang="en-US" altLang="zh-CN" b="1" dirty="0"/>
              <a:t> </a:t>
            </a:r>
            <a:r>
              <a:rPr lang="en-US" altLang="zh-CN" b="1" dirty="0" err="1"/>
              <a:t>msysGit</a:t>
            </a:r>
            <a:r>
              <a:rPr lang="en-US" altLang="zh-CN" b="1" dirty="0"/>
              <a:t> </a:t>
            </a:r>
            <a:r>
              <a:rPr lang="zh-CN" altLang="en-US" b="1" dirty="0"/>
              <a:t>（</a:t>
            </a:r>
            <a:r>
              <a:rPr lang="en-US" altLang="zh-CN" b="1" dirty="0"/>
              <a:t> Git for Windows 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b="1" dirty="0"/>
              <a:t>官网下载很慢</a:t>
            </a:r>
            <a:r>
              <a:rPr lang="en-US" altLang="zh-CN" b="1" dirty="0"/>
              <a:t>……</a:t>
            </a:r>
          </a:p>
          <a:p>
            <a:r>
              <a:rPr lang="en-US" altLang="zh-CN" b="1" dirty="0"/>
              <a:t>10.6.1.56:/home/</a:t>
            </a:r>
            <a:r>
              <a:rPr lang="en-US" altLang="zh-CN" b="1" dirty="0" err="1"/>
              <a:t>imodule</a:t>
            </a:r>
            <a:r>
              <a:rPr lang="en-US" altLang="zh-CN" b="1" dirty="0"/>
              <a:t>/Git-2.14.3-64-bit.exe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6C29CF-9A37-4D24-88F7-8D6E5713D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406" y="2417069"/>
            <a:ext cx="3371768" cy="32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29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61576-861A-43A5-914B-5D4A8E92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添加详情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4DB5D-3D9B-4AB8-B9D0-7EA0F6864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8E22A2-0A56-48EE-A0AF-DDFBC383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61" y="1643664"/>
            <a:ext cx="10798206" cy="51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48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95FEF-5498-4EDB-9D28-625B3C44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确认分支</a:t>
            </a:r>
            <a:r>
              <a:rPr lang="en-US" altLang="zh-CN" dirty="0"/>
              <a:t>,</a:t>
            </a:r>
            <a:r>
              <a:rPr lang="zh-CN" altLang="en-US" dirty="0"/>
              <a:t>提交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F6AA6ED-724E-4C4C-9095-BD214AA0A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372" y="1772359"/>
            <a:ext cx="89652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02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FB54E-1BDC-4B55-B150-B8372C93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@</a:t>
            </a:r>
            <a:r>
              <a:rPr lang="zh-CN" altLang="en-US" dirty="0"/>
              <a:t>组长进行审查和合并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CA6B14-A705-42BC-A9C1-417900E0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99" y="1752832"/>
            <a:ext cx="9289002" cy="45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14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B8160-193F-45E1-9BD3-36274170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Gerrit</a:t>
            </a:r>
            <a:r>
              <a:rPr lang="zh-CN" altLang="en-US" dirty="0"/>
              <a:t>代码审查服务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9BA6F9-C6EC-483E-A4B9-CEBEA84F1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未完待续</a:t>
            </a:r>
            <a:r>
              <a:rPr lang="en-US" altLang="zh-CN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812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8B484-C4EA-47CE-8092-B73D1AA0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很强大</a:t>
            </a:r>
            <a:r>
              <a:rPr lang="en-US" altLang="zh-CN" dirty="0"/>
              <a:t>,</a:t>
            </a:r>
            <a:r>
              <a:rPr lang="en-US" altLang="zh-CN" dirty="0" err="1"/>
              <a:t>Geekers</a:t>
            </a:r>
            <a:r>
              <a:rPr lang="zh-CN" altLang="en-US" dirty="0"/>
              <a:t>都爱它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DFAAFD-5C7A-42F7-A65E-7E5BA847A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116" y="5643022"/>
            <a:ext cx="10515600" cy="4351338"/>
          </a:xfrm>
        </p:spPr>
        <p:txBody>
          <a:bodyPr/>
          <a:lstStyle/>
          <a:p>
            <a:r>
              <a:rPr lang="zh-CN" altLang="en-US" b="1" dirty="0"/>
              <a:t>高效工作</a:t>
            </a:r>
            <a:r>
              <a:rPr lang="en-US" altLang="zh-CN" b="1" dirty="0"/>
              <a:t>,</a:t>
            </a:r>
            <a:r>
              <a:rPr lang="zh-CN" altLang="en-US" b="1" dirty="0"/>
              <a:t>快乐开发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21E4E8-DB5E-4DF3-B0BD-CF521325952A}"/>
              </a:ext>
            </a:extLst>
          </p:cNvPr>
          <p:cNvSpPr/>
          <p:nvPr/>
        </p:nvSpPr>
        <p:spPr>
          <a:xfrm>
            <a:off x="1834782" y="3411808"/>
            <a:ext cx="2983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That's all,Thanks!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51F13B-F12E-437E-B841-3CF6E18BC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893" y="2578417"/>
            <a:ext cx="4124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3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D2993-5EFE-482B-8AA1-66CF1106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全局配置用户名和邮箱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4E3A65-0B23-4185-ADB3-1AEBEFF19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885" y="2436412"/>
            <a:ext cx="55435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0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19A13-140F-47BB-89F5-9D0DCABCA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生产</a:t>
            </a:r>
            <a:r>
              <a:rPr lang="en-US" altLang="zh-CN" dirty="0"/>
              <a:t>SSH</a:t>
            </a:r>
            <a:r>
              <a:rPr lang="zh-CN" altLang="en-US" dirty="0"/>
              <a:t>密钥对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360BC-A3CF-4D48-B017-64E74F8A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31" y="2259135"/>
            <a:ext cx="9197729" cy="45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6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93F2D-46FC-49A1-BCEA-9400D636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注册</a:t>
            </a:r>
            <a:r>
              <a:rPr lang="en-US" altLang="zh-CN" dirty="0" err="1"/>
              <a:t>Gitlab</a:t>
            </a:r>
            <a:r>
              <a:rPr lang="zh-CN" altLang="en-US" dirty="0"/>
              <a:t>账号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0755EF-B34E-426B-85DF-1BA643C8C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678" y="2576866"/>
            <a:ext cx="7448852" cy="37795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BBC67B-F8EA-4629-8586-2A02AB3C6D1A}"/>
              </a:ext>
            </a:extLst>
          </p:cNvPr>
          <p:cNvSpPr/>
          <p:nvPr/>
        </p:nvSpPr>
        <p:spPr>
          <a:xfrm>
            <a:off x="2201678" y="2289777"/>
            <a:ext cx="3613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http://10.6.1.56/users/sign_in</a:t>
            </a:r>
          </a:p>
        </p:txBody>
      </p:sp>
    </p:spTree>
    <p:extLst>
      <p:ext uri="{BB962C8B-B14F-4D97-AF65-F5344CB8AC3E}">
        <p14:creationId xmlns:p14="http://schemas.microsoft.com/office/powerpoint/2010/main" val="392484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02070-9039-4AC3-8302-2D4DA47D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添加本机</a:t>
            </a:r>
            <a:r>
              <a:rPr lang="en-US" altLang="zh-CN" dirty="0" err="1"/>
              <a:t>ssh</a:t>
            </a:r>
            <a:r>
              <a:rPr lang="zh-CN" altLang="en-US" dirty="0"/>
              <a:t>公钥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9BD332-A0AA-4ED4-B5C7-7AA7E4EB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491" y="2230594"/>
            <a:ext cx="8676443" cy="42111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26EE84-9B15-49D5-AA9B-F8771AD2A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39" y="5070155"/>
            <a:ext cx="2667000" cy="1371600"/>
          </a:xfrm>
          <a:prstGeom prst="rect">
            <a:avLst/>
          </a:prstGeom>
        </p:spPr>
      </p:pic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5094E365-510E-43EE-8207-A12968E90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3763" y="2230594"/>
            <a:ext cx="1615552" cy="22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61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离子会议室">
      <a:dk1>
        <a:sysClr val="windowText" lastClr="000000"/>
      </a:dk1>
      <a:lt1>
        <a:sysClr val="window" lastClr="FEF5DA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离子会议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EF5DA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2495</TotalTime>
  <Words>1256</Words>
  <Application>Microsoft Office PowerPoint</Application>
  <PresentationFormat>宽屏</PresentationFormat>
  <Paragraphs>210</Paragraphs>
  <Slides>54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1" baseType="lpstr">
      <vt:lpstr>等线</vt:lpstr>
      <vt:lpstr>宋体</vt:lpstr>
      <vt:lpstr>Arial</vt:lpstr>
      <vt:lpstr>Century Gothic</vt:lpstr>
      <vt:lpstr>Georgia</vt:lpstr>
      <vt:lpstr>Wingdings 3</vt:lpstr>
      <vt:lpstr>离子会议室</vt:lpstr>
      <vt:lpstr> Git-flow团队协作开发              中国人寿海外—平台架构组                    耿铭                     2017-12-22                    v_0.2                 </vt:lpstr>
      <vt:lpstr>大纲</vt:lpstr>
      <vt:lpstr>为啥要换git?</vt:lpstr>
      <vt:lpstr>Git基本命令</vt:lpstr>
      <vt:lpstr>Window开发环境配置git</vt:lpstr>
      <vt:lpstr>全局配置用户名和邮箱</vt:lpstr>
      <vt:lpstr>生产SSH密钥对</vt:lpstr>
      <vt:lpstr>注册Gitlab账号</vt:lpstr>
      <vt:lpstr>添加本机ssh公钥</vt:lpstr>
      <vt:lpstr>Gitlab初始化项目</vt:lpstr>
      <vt:lpstr>设置分支保护</vt:lpstr>
      <vt:lpstr>对团队开放权限</vt:lpstr>
      <vt:lpstr>是否在同一个远程仓库开发?</vt:lpstr>
      <vt:lpstr>团队成员Fork主仓库的好处</vt:lpstr>
      <vt:lpstr>Github/Gitlab-fork仓库的工作流程</vt:lpstr>
      <vt:lpstr>组员fork组长的repo</vt:lpstr>
      <vt:lpstr>Fork仓库与源仓库同步</vt:lpstr>
      <vt:lpstr>不使用工作流的惨状</vt:lpstr>
      <vt:lpstr>Git-flow分支模型</vt:lpstr>
      <vt:lpstr>master</vt:lpstr>
      <vt:lpstr>develop</vt:lpstr>
      <vt:lpstr>hotfix</vt:lpstr>
      <vt:lpstr>feature</vt:lpstr>
      <vt:lpstr>release</vt:lpstr>
      <vt:lpstr>本地团队场景</vt:lpstr>
      <vt:lpstr>rebase(变基/衍合) vs merge</vt:lpstr>
      <vt:lpstr>合并分支</vt:lpstr>
      <vt:lpstr>rebase分支</vt:lpstr>
      <vt:lpstr>rebase分支</vt:lpstr>
      <vt:lpstr>rebase分支</vt:lpstr>
      <vt:lpstr>Rebase妙用,提前上线特性分支的特性分支</vt:lpstr>
      <vt:lpstr>PowerPoint 演示文稿</vt:lpstr>
      <vt:lpstr>PowerPoint 演示文稿</vt:lpstr>
      <vt:lpstr>PowerPoint 演示文稿</vt:lpstr>
      <vt:lpstr>PowerPoint 演示文稿</vt:lpstr>
      <vt:lpstr>rebase使用场景</vt:lpstr>
      <vt:lpstr>rebase使用场景</vt:lpstr>
      <vt:lpstr>Hbuilder</vt:lpstr>
      <vt:lpstr>Hbuilder</vt:lpstr>
      <vt:lpstr>Hbuilder</vt:lpstr>
      <vt:lpstr>Hbuilder</vt:lpstr>
      <vt:lpstr>Hbuilder</vt:lpstr>
      <vt:lpstr>Hbuilder</vt:lpstr>
      <vt:lpstr>Hbuilder</vt:lpstr>
      <vt:lpstr>Hbuilder</vt:lpstr>
      <vt:lpstr>Hbuilder</vt:lpstr>
      <vt:lpstr>Eclipse</vt:lpstr>
      <vt:lpstr>发起pull request</vt:lpstr>
      <vt:lpstr>再检测下代码</vt:lpstr>
      <vt:lpstr>添加详情</vt:lpstr>
      <vt:lpstr>确认分支,提交</vt:lpstr>
      <vt:lpstr>@组长进行审查和合并</vt:lpstr>
      <vt:lpstr>Gerrit代码审查服务</vt:lpstr>
      <vt:lpstr>Git 很强大,Geekers都爱它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Git团队协作开发</dc:title>
  <dc:creator>耿铭</dc:creator>
  <cp:lastModifiedBy>耿铭</cp:lastModifiedBy>
  <cp:revision>231</cp:revision>
  <dcterms:created xsi:type="dcterms:W3CDTF">2017-11-29T02:16:08Z</dcterms:created>
  <dcterms:modified xsi:type="dcterms:W3CDTF">2018-05-31T08:12:20Z</dcterms:modified>
</cp:coreProperties>
</file>